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1"/>
  </p:notesMasterIdLst>
  <p:handoutMasterIdLst>
    <p:handoutMasterId r:id="rId42"/>
  </p:handoutMasterIdLst>
  <p:sldIdLst>
    <p:sldId id="256" r:id="rId2"/>
    <p:sldId id="386" r:id="rId3"/>
    <p:sldId id="257" r:id="rId4"/>
    <p:sldId id="258" r:id="rId5"/>
    <p:sldId id="404" r:id="rId6"/>
    <p:sldId id="405" r:id="rId7"/>
    <p:sldId id="406" r:id="rId8"/>
    <p:sldId id="407" r:id="rId9"/>
    <p:sldId id="411" r:id="rId10"/>
    <p:sldId id="297" r:id="rId11"/>
    <p:sldId id="296" r:id="rId12"/>
    <p:sldId id="370" r:id="rId13"/>
    <p:sldId id="387" r:id="rId14"/>
    <p:sldId id="388" r:id="rId15"/>
    <p:sldId id="305" r:id="rId16"/>
    <p:sldId id="355" r:id="rId17"/>
    <p:sldId id="307" r:id="rId18"/>
    <p:sldId id="401" r:id="rId19"/>
    <p:sldId id="408" r:id="rId20"/>
    <p:sldId id="409" r:id="rId21"/>
    <p:sldId id="391" r:id="rId22"/>
    <p:sldId id="383" r:id="rId23"/>
    <p:sldId id="410" r:id="rId24"/>
    <p:sldId id="321" r:id="rId25"/>
    <p:sldId id="412" r:id="rId26"/>
    <p:sldId id="395" r:id="rId27"/>
    <p:sldId id="328" r:id="rId28"/>
    <p:sldId id="402" r:id="rId29"/>
    <p:sldId id="403" r:id="rId30"/>
    <p:sldId id="332" r:id="rId31"/>
    <p:sldId id="339" r:id="rId32"/>
    <p:sldId id="397" r:id="rId33"/>
    <p:sldId id="414" r:id="rId34"/>
    <p:sldId id="415" r:id="rId35"/>
    <p:sldId id="416" r:id="rId36"/>
    <p:sldId id="417" r:id="rId37"/>
    <p:sldId id="419" r:id="rId38"/>
    <p:sldId id="418" r:id="rId39"/>
    <p:sldId id="413" r:id="rId40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882" autoAdjust="0"/>
    <p:restoredTop sz="93741" autoAdjust="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orient="horz" pos="2304"/>
        <p:guide pos="2880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404858F-3936-4CC8-980B-08F1559900B3}" type="datetimeFigureOut">
              <a:rPr lang="ko-KR" altLang="en-US"/>
              <a:pPr>
                <a:defRPr/>
              </a:pPr>
              <a:t>2015-07-20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DBA139F-6CA2-4B0D-B292-393FF0A07DA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296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6905F86-5123-489D-AB1B-A4D883475E01}" type="datetimeFigureOut">
              <a:rPr lang="ko-KR" altLang="en-US"/>
              <a:pPr>
                <a:defRPr/>
              </a:pPr>
              <a:t>2015-07-20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FC607E6-7F03-492C-9AF8-BA99F4BDE1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876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0626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0970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68DD81-5871-48F7-B88F-67658B41A18B}" type="datetime1">
              <a:rPr lang="ko-KR" altLang="en-US" smtClean="0"/>
              <a:pPr>
                <a:defRPr/>
              </a:pPr>
              <a:t>2015-07-20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SJCAD_CCTV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7F2E6-1612-4C16-B608-E21FED3E562B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00658-0649-44D3-875A-E56129587816}" type="datetime1">
              <a:rPr lang="ko-KR" altLang="en-US" smtClean="0"/>
              <a:pPr>
                <a:defRPr/>
              </a:pPr>
              <a:t>2015-07-20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SJCAD_CCTV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B45DA-4134-4EDF-BAEB-999C4E21AB82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C513-C633-4E2B-AE6A-426F58696C6C}" type="datetime1">
              <a:rPr lang="ko-KR" altLang="en-US" smtClean="0"/>
              <a:pPr>
                <a:defRPr/>
              </a:pPr>
              <a:t>2015-07-20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SJCAD_CCTV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513D5-186E-4920-AE39-F2AC232C63D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50D3FA-3962-4CE2-AD8E-21868694A9D2}" type="datetime1">
              <a:rPr lang="ko-KR" altLang="en-US" smtClean="0"/>
              <a:pPr>
                <a:defRPr/>
              </a:pPr>
              <a:t>2015-07-20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SJCAD_CCTV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CE274-774E-4222-AD53-598662F28C46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D3338C-F8B7-470E-9F5F-35FA0CE923FC}" type="datetime1">
              <a:rPr lang="ko-KR" altLang="en-US" smtClean="0"/>
              <a:pPr>
                <a:defRPr/>
              </a:pPr>
              <a:t>2015-07-20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SJCAD_CCTV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021B0-10D3-444F-8D55-77B98DA2102C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8B8A86-3728-455D-92CB-EDFE9E809782}" type="datetime1">
              <a:rPr lang="ko-KR" altLang="en-US" smtClean="0"/>
              <a:pPr>
                <a:defRPr/>
              </a:pPr>
              <a:t>2015-07-20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SJCAD_CCTV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D2414-34F9-48D0-A988-329ABC0B1B5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EED4F-708F-4960-A792-D1A51AE6479B}" type="datetime1">
              <a:rPr lang="ko-KR" altLang="en-US" smtClean="0"/>
              <a:pPr>
                <a:defRPr/>
              </a:pPr>
              <a:t>2015-07-20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SJCAD_CCTV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94997-59FA-400B-8250-F7C81BC80DE3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CB2B3-7F4D-4C64-901B-CA0B1CBD4056}" type="datetime1">
              <a:rPr lang="ko-KR" altLang="en-US" smtClean="0"/>
              <a:pPr>
                <a:defRPr/>
              </a:pPr>
              <a:t>2015-07-20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SJCAD_CCTV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93D66-5C99-45B9-8BC2-146BF8E50300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56AF32-4D86-4648-BDC1-0756B887D2E9}" type="datetime1">
              <a:rPr lang="ko-KR" altLang="en-US" smtClean="0"/>
              <a:pPr>
                <a:defRPr/>
              </a:pPr>
              <a:t>2015-07-20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SJCAD_CCTV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C43E-2743-4E61-852D-5A2EC9C4049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704DBC-9A1E-4011-8EBA-B00BCE928085}" type="datetime1">
              <a:rPr lang="ko-KR" altLang="en-US" smtClean="0"/>
              <a:pPr>
                <a:defRPr/>
              </a:pPr>
              <a:t>2015-07-20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SJCAD_CCTV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64D38-50CD-46D4-895A-DA6BD52F25DC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1F313-0426-4C65-894C-094F461FFF2A}" type="datetime1">
              <a:rPr lang="ko-KR" altLang="en-US" smtClean="0"/>
              <a:pPr>
                <a:defRPr/>
              </a:pPr>
              <a:t>2015-07-20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SJCAD_CCTV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AAE6C-D263-4136-A492-A324DD6BDB3E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078E1C4-8250-4BED-959B-A9E8CB7A802E}" type="datetime1">
              <a:rPr lang="ko-KR" altLang="en-US" smtClean="0"/>
              <a:pPr>
                <a:defRPr/>
              </a:pPr>
              <a:t>2015-07-20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ko-KR" smtClean="0"/>
              <a:t>SJCAD_CCTV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F3721E7-CF5C-4F17-9F45-C885637F7F98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1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31.xml"/><Relationship Id="rId3" Type="http://schemas.openxmlformats.org/officeDocument/2006/relationships/image" Target="../media/image1.jpeg"/><Relationship Id="rId7" Type="http://schemas.openxmlformats.org/officeDocument/2006/relationships/slide" Target="slide7.xml"/><Relationship Id="rId12" Type="http://schemas.openxmlformats.org/officeDocument/2006/relationships/slide" Target="slide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22.xml"/><Relationship Id="rId5" Type="http://schemas.openxmlformats.org/officeDocument/2006/relationships/slide" Target="slide4.xml"/><Relationship Id="rId10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9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13.jpeg"/><Relationship Id="rId4" Type="http://schemas.openxmlformats.org/officeDocument/2006/relationships/image" Target="../media/image7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733800" y="3886200"/>
            <a:ext cx="1676400" cy="882119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사용설명서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FB68D-A9AB-4B5B-9D98-C322DDAACE70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1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50" name="제목 1"/>
          <p:cNvSpPr>
            <a:spLocks noGrp="1"/>
          </p:cNvSpPr>
          <p:nvPr>
            <p:ph type="ctrTitle"/>
          </p:nvPr>
        </p:nvSpPr>
        <p:spPr>
          <a:xfrm>
            <a:off x="984324" y="1447800"/>
            <a:ext cx="7175351" cy="1793167"/>
          </a:xfrm>
        </p:spPr>
        <p:txBody>
          <a:bodyPr/>
          <a:lstStyle/>
          <a:p>
            <a:pPr marL="182880" indent="0" algn="ctr" eaLnBrk="1" hangingPunct="1">
              <a:buNone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 </a:t>
            </a:r>
            <a:b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Web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ver.</a:t>
            </a:r>
            <a:endParaRPr lang="ko-KR" altLang="en-US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43A14-76FA-49AD-BD98-BA3B49274542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10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55704" y="640765"/>
            <a:ext cx="83820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전체프</a:t>
            </a:r>
            <a:r>
              <a:rPr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린트</a:t>
            </a:r>
            <a:r>
              <a:rPr lang="ko-KR" altLang="en-US" sz="1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</a:t>
            </a:r>
            <a:r>
              <a:rPr lang="ko-KR" altLang="en-US" sz="11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클릭하여 </a:t>
            </a:r>
            <a:r>
              <a:rPr kumimoji="0" lang="ko-KR" altLang="en-US" sz="11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프로젝트</a:t>
            </a:r>
            <a:r>
              <a:rPr kumimoji="0" lang="en-US" altLang="ko-KR" sz="11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1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kumimoji="0" lang="en-US" altLang="ko-KR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</a:t>
            </a:r>
            <a:r>
              <a:rPr kumimoji="0" lang="en-US" altLang="ko-KR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내역서</a:t>
            </a:r>
            <a:r>
              <a:rPr kumimoji="0" lang="en-US" altLang="ko-KR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b="1" u="sng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재조원가표</a:t>
            </a:r>
            <a:r>
              <a:rPr kumimoji="0" lang="en-US" altLang="ko-KR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b="1" u="sng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설치원가표</a:t>
            </a:r>
            <a:r>
              <a:rPr kumimoji="0" lang="en-US" altLang="ko-KR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kumimoji="0" lang="ko-KR" altLang="en-US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b="1" u="sng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총괄표를</a:t>
            </a:r>
            <a:r>
              <a:rPr kumimoji="0" lang="ko-KR" altLang="en-US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확인하고 프린트 합니다</a:t>
            </a:r>
            <a:r>
              <a:rPr kumimoji="0" lang="en-US" altLang="ko-KR" sz="11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②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집계표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클릭하여 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프로젝트</a:t>
            </a: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 내역서 상의 총계를  확인하고 프린트합니다</a:t>
            </a: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③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</a:t>
            </a:r>
            <a:r>
              <a:rPr kumimoji="0"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공종의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제조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설치 재료비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노무비의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합계를 확인 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74704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 조회 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(4)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6" name="Picture 2" descr="D:\[Infomation]\[개발자료]\[01.CCTV]\08.CCTV 메뉴얼\[켑춰파일]\20150713\이미지 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4" y="1828800"/>
            <a:ext cx="8225292" cy="28956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모서리가 둥근 직사각형 11"/>
          <p:cNvSpPr/>
          <p:nvPr/>
        </p:nvSpPr>
        <p:spPr>
          <a:xfrm>
            <a:off x="7315200" y="2844800"/>
            <a:ext cx="890521" cy="2794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7239000" y="2706667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243567" y="2841371"/>
            <a:ext cx="637430" cy="2794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8201025" y="2706667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[Infomation]\[개발자료]\[01.CCTV]\08.CCTV 메뉴얼\[켑춰파일]\20150713\이미지 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3962400" cy="2438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[Infomation]\[개발자료]\[01.CCTV]\08.CCTV 메뉴얼\[켑춰파일]\20150713\이미지 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45" y="5105400"/>
            <a:ext cx="3327090" cy="1143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타원 17"/>
          <p:cNvSpPr/>
          <p:nvPr/>
        </p:nvSpPr>
        <p:spPr>
          <a:xfrm>
            <a:off x="862012" y="3553431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5422757" y="4825779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설치파일\NEWCCTV\관리자이미지\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99488"/>
            <a:ext cx="7848220" cy="2705329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3AEE7-CA55-45EF-8C4D-78C83FDE8C7D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11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162226" y="3961120"/>
            <a:ext cx="910087" cy="2286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123" name="Picture 3" descr="E:\설치파일\NEWCCTV\관리자이미지\9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49" y="4549935"/>
            <a:ext cx="3169168" cy="1544785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모서리가 둥근 직사각형 17"/>
          <p:cNvSpPr/>
          <p:nvPr/>
        </p:nvSpPr>
        <p:spPr>
          <a:xfrm>
            <a:off x="2032046" y="3968804"/>
            <a:ext cx="1473154" cy="487936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747693" y="4228140"/>
            <a:ext cx="910087" cy="2286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8046106" y="2521004"/>
            <a:ext cx="487914" cy="263857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326" y="4549934"/>
            <a:ext cx="5101385" cy="1544786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모서리가 둥근 직사각형 22"/>
          <p:cNvSpPr/>
          <p:nvPr/>
        </p:nvSpPr>
        <p:spPr>
          <a:xfrm>
            <a:off x="7284486" y="2521004"/>
            <a:ext cx="640314" cy="263857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7917822" y="2370900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6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7192962" y="2370900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5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1903458" y="3832532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3766738" y="4426751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4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7064374" y="3832531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6619105" y="4099552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4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447461" y="4421347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655704" y="640765"/>
            <a:ext cx="838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프로젝트의 상세정보와 작성된 내역정보를 확인합니다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lang="ko-KR" altLang="en-US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프로젝트 상세정보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상세정보를 볼 수 있습니다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최상 단은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명칭이고 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 하단은 </a:t>
            </a:r>
            <a:r>
              <a:rPr kumimoji="0"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공종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명칭입니다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④ </a:t>
            </a:r>
            <a:r>
              <a:rPr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내역서작성</a:t>
            </a:r>
            <a:r>
              <a:rPr lang="ko-KR" altLang="en-US" sz="1100" b="1" dirty="0" smtClean="0">
                <a:solidFill>
                  <a:schemeClr val="accent3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을 클릭하시면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공종의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내역서를 볼 수 있습니다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(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마우스로 자재 순서를 변경 할 수 있습니다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⑤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상단 우측의 </a:t>
            </a:r>
            <a:r>
              <a:rPr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프로젝트구조</a:t>
            </a:r>
            <a:r>
              <a:rPr lang="ko-KR" altLang="en-US" sz="11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는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페이지 상단에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구성되어 구조리스트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화면으로 이동합니다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⑥ 상단 우측의 </a:t>
            </a:r>
            <a:r>
              <a:rPr lang="ko-KR" altLang="en-US" sz="1100" b="1" u="sng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메인으로</a:t>
            </a:r>
            <a:r>
              <a:rPr lang="ko-KR" altLang="en-US" sz="11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는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페이지 상단에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구성되어 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작업리스트 화면으로 이동합니다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defRPr/>
            </a:pP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274704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 조회 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(5)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249F5-3E30-4D94-81F7-E80433F9D072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12</a:t>
            </a:fld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170" name="Picture 2" descr="E:\설치파일\NEWCCTV\관리자이미지\1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8" y="1442022"/>
            <a:ext cx="3992563" cy="2408238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설치파일\NEWCCTV\관리자이미지\11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04" y="4038600"/>
            <a:ext cx="4038600" cy="2041525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설치파일\NEWCCTV\관리자이미지\11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2" y="1439388"/>
            <a:ext cx="3983038" cy="2428875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655704" y="640765"/>
            <a:ext cx="8382000" cy="82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각 내역서 관련 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TAB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확인합니다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(※ 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단가교체전의 내역과 후의 내역을 확인하기</a:t>
            </a: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위해 각 내역서마다 프린트 및 엑셀 다운로드 할 수 있도록 구성하였습니다</a:t>
            </a: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lvl="0">
              <a:lnSpc>
                <a:spcPct val="150000"/>
              </a:lnSpc>
              <a:defRPr/>
            </a:pPr>
            <a:endParaRPr kumimoji="0" lang="ko-KR" altLang="en-US" sz="11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4704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내역서 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(1)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2508316" y="3910012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4718116" y="1310799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457960" y="1310800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391400" y="4722499"/>
            <a:ext cx="2057400" cy="95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ko-KR" altLang="en-US" sz="13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내역서</a:t>
            </a:r>
            <a:endParaRPr kumimoji="0" lang="en-US" altLang="ko-KR" sz="1300" b="1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lvl="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kumimoji="0" lang="ko-KR" altLang="en-US" sz="13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제조내역서</a:t>
            </a:r>
            <a:endParaRPr kumimoji="0" lang="en-US" altLang="ko-KR" sz="1300" b="1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lvl="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ko-KR" altLang="en-US" sz="13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설치내역서</a:t>
            </a:r>
            <a:endParaRPr lang="en-US" altLang="ko-KR" sz="1300" b="1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609600" y="640765"/>
            <a:ext cx="83820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각 내역서 관련 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TAB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확인합니다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(※ 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단가교체전의 내역과 후의 내역을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확인하기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위해 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각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내역서마다 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프린트 및 엑셀 다운로드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할 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 있도록 구성하였습니다</a:t>
            </a: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lvl="0">
              <a:lnSpc>
                <a:spcPct val="150000"/>
              </a:lnSpc>
              <a:defRPr/>
            </a:pPr>
            <a:endParaRPr kumimoji="0" lang="ko-KR" altLang="en-US" sz="11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vl="0"/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내역서 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(2)</a:t>
            </a:r>
            <a:endParaRPr kumimoji="0" lang="ko-KR" altLang="en-US" sz="24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7" name="Picture 2" descr="E:\설치파일\NEWCCTV\이미지파일\17-1p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8" y="1368110"/>
            <a:ext cx="3386518" cy="2128206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설치파일\NEWCCTV\이미지파일\17-2p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296" y="1368110"/>
            <a:ext cx="3386517" cy="2128206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E:\설치파일\NEWCCTV\이미지파일\17-3p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5" y="3740151"/>
            <a:ext cx="3397308" cy="2128206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설치파일\NEWCCTV\이미지파일\17-4p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70" y="3733800"/>
            <a:ext cx="3400006" cy="2133601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타원 20"/>
          <p:cNvSpPr/>
          <p:nvPr/>
        </p:nvSpPr>
        <p:spPr>
          <a:xfrm>
            <a:off x="429185" y="3611563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668185" y="4648200"/>
            <a:ext cx="2057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ko-KR" altLang="en-US" sz="1300" b="1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공량산출서</a:t>
            </a:r>
            <a:endParaRPr lang="en-US" altLang="ko-KR" sz="1300" b="1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lvl="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ko-KR" altLang="en-US" sz="1300" b="1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제조공량산출서</a:t>
            </a:r>
            <a:endParaRPr lang="en-US" altLang="ko-KR" sz="1300" b="1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lvl="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ko-KR" altLang="en-US" sz="1300" b="1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설치공량산출서</a:t>
            </a:r>
            <a:endParaRPr lang="en-US" altLang="ko-KR" sz="1300" b="1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lvl="0" indent="-228600">
              <a:lnSpc>
                <a:spcPct val="150000"/>
              </a:lnSpc>
              <a:buFont typeface="+mj-ea"/>
              <a:buAutoNum type="circleNumDbPlain"/>
              <a:defRPr/>
            </a:pPr>
            <a:r>
              <a:rPr lang="ko-KR" altLang="en-US" sz="1300" b="1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총액</a:t>
            </a:r>
            <a:r>
              <a:rPr lang="ko-KR" altLang="en-US" sz="1300" b="1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표</a:t>
            </a:r>
            <a:endParaRPr lang="en-US" altLang="ko-KR" sz="1300" b="1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4134410" y="3629025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4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429185" y="1260474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4124882" y="1260474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13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내역서 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(3)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9600" y="640765"/>
            <a:ext cx="83820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각 내역서는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b="1" u="sng" dirty="0">
                <a:solidFill>
                  <a:srgbClr val="08A1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프린트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버튼으로 출력 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②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각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내역서는 </a:t>
            </a:r>
            <a:r>
              <a:rPr lang="ko-KR" altLang="en-US" sz="1100" b="1" u="sng" dirty="0" smtClean="0">
                <a:solidFill>
                  <a:srgbClr val="08A1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엑셀 다운로드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버튼으로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엑셀 변환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할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③ 자세한 내용은 </a:t>
            </a:r>
            <a:r>
              <a:rPr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2" action="ppaction://hlinksldjump"/>
              </a:rPr>
              <a:t>11. </a:t>
            </a:r>
            <a:r>
              <a:rPr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2" action="ppaction://hlinksldjump"/>
              </a:rPr>
              <a:t>프린트 </a:t>
            </a:r>
            <a:r>
              <a:rPr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2" action="ppaction://hlinksldjump"/>
              </a:rPr>
              <a:t>&amp; </a:t>
            </a:r>
            <a:r>
              <a:rPr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2" action="ppaction://hlinksldjump"/>
              </a:rPr>
              <a:t>엑셀변환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참조해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주세요</a:t>
            </a: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20186"/>
            <a:ext cx="4431514" cy="2889833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타원 17"/>
          <p:cNvSpPr/>
          <p:nvPr/>
        </p:nvSpPr>
        <p:spPr>
          <a:xfrm>
            <a:off x="609600" y="1620173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9219" name="Picture 3" descr="E:\설치파일\NEWCCTV\관리자이미지\13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66" y="2990850"/>
            <a:ext cx="4466348" cy="3087394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타원 18"/>
          <p:cNvSpPr/>
          <p:nvPr/>
        </p:nvSpPr>
        <p:spPr>
          <a:xfrm>
            <a:off x="3826886" y="2877763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</p:spPr>
        <p:txBody>
          <a:bodyPr/>
          <a:lstStyle/>
          <a:p>
            <a:pPr>
              <a:defRPr/>
            </a:pPr>
            <a:fld id="{CA9FD13A-4B80-4B5D-AB6D-DA837681504C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14</a:t>
            </a:fld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E:\설치파일\NEWCCTV\관리자이미지\14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4044950" cy="1365250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설치파일\NEWCCTV\관리자이미지\14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5324878" cy="1581150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FD13A-4B80-4B5D-AB6D-DA837681504C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15</a:t>
            </a:fld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2685223" y="4525896"/>
            <a:ext cx="495842" cy="165463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46" name="Picture 6" descr="E:\설치파일\NEWCCTV\관리자이미지\16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78" y="3498850"/>
            <a:ext cx="2156144" cy="1371600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단가교체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(1)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자재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노임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09600" y="640765"/>
            <a:ext cx="838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기초 내역을 확인한 후 </a:t>
            </a:r>
            <a:r>
              <a:rPr kumimoji="0"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단가교체</a:t>
            </a:r>
            <a:r>
              <a:rPr kumimoji="0" lang="ko-KR" altLang="en-US" sz="11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실행합니다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자재단가 및 제조설치 노무를 교체할 단가로 변경한 후 </a:t>
            </a:r>
            <a:r>
              <a:rPr kumimoji="0"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단가교체실행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이때 각 단가는 물론 </a:t>
            </a:r>
            <a:r>
              <a:rPr kumimoji="0"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요율도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자동으로 적용됩니다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1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794632" y="1582760"/>
            <a:ext cx="598180" cy="2794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3666044" y="1454172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2575432" y="4360929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5798206" y="3362578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E9428-1B12-4008-A7DA-C3184C76FFB7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16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266" name="Picture 2" descr="E:\설치파일\NEWCCTV\관리자이미지\1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14479"/>
            <a:ext cx="7924800" cy="2343121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단가교체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(2)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09600" y="640765"/>
            <a:ext cx="8382000" cy="48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단가교체가 된 </a:t>
            </a:r>
            <a:r>
              <a:rPr lang="ko-KR" altLang="en-US" sz="11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총괄표를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확인합니다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kumimoji="0"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총괄표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메뉴에서는 각 원가를 확인하고 </a:t>
            </a:r>
            <a:r>
              <a:rPr kumimoji="0"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요율을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수정할 수 있습니다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557212" y="1155211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BC494-E3EF-4C25-98A1-1C79AFDD8441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17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9467" name="Picture 13" descr="Z:\[프로젝트]\[00.SJTECH]\[01.CCTV]\8.CCTV 메뉴얼\[켑춰파일]\13.CCTVADMIN 켑춰메뉴얼\이미지 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48761"/>
            <a:ext cx="2514600" cy="2857500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E:\설치파일\NEWCCTV\관리자이미지\17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48761"/>
            <a:ext cx="5033760" cy="1488329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모서리가 둥근 직사각형 16"/>
          <p:cNvSpPr/>
          <p:nvPr/>
        </p:nvSpPr>
        <p:spPr bwMode="auto">
          <a:xfrm>
            <a:off x="3909252" y="1973516"/>
            <a:ext cx="609600" cy="2286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사용자재 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(1)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94232" y="640765"/>
            <a:ext cx="838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ko-KR" altLang="en-US" sz="1100" b="1" u="sng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총괄표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옆에 </a:t>
            </a:r>
            <a:r>
              <a:rPr lang="ko-KR" altLang="en-US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사용 자재</a:t>
            </a:r>
            <a:r>
              <a:rPr lang="en-US" altLang="ko-KR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[*]</a:t>
            </a:r>
            <a:r>
              <a:rPr lang="en-US" altLang="ko-KR" sz="11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메뉴를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실행합니다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(※ 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팝업창의 단가금액 수정 </a:t>
            </a:r>
            <a:r>
              <a:rPr kumimoji="0" lang="ko-KR" altLang="en-US" sz="1100" b="1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요율을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선택하시면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아래 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창의 총괄표의 금액이 변동됩니다</a:t>
            </a: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② 사용한 자재의 설계단가를 직접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입력하거나 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조정률을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선택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또는 입력하여 수정합니다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변동된 단가는 정산된 모든 내역에 함께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적용되어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단가내역을 보여줍니다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6" name="타원 15"/>
          <p:cNvSpPr/>
          <p:nvPr/>
        </p:nvSpPr>
        <p:spPr>
          <a:xfrm>
            <a:off x="3780664" y="1844928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6934200" y="1844928"/>
            <a:ext cx="1600200" cy="2286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6805612" y="1716340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[Infomation]\[개발자료]\[01.CCTV]\08.CCTV 메뉴얼\[켑춰파일]\20150713\이미지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33" y="3352800"/>
            <a:ext cx="5049127" cy="2843092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타원 19"/>
          <p:cNvSpPr/>
          <p:nvPr/>
        </p:nvSpPr>
        <p:spPr>
          <a:xfrm>
            <a:off x="1776412" y="3910013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1628776" y="4167188"/>
            <a:ext cx="276224" cy="177641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361148" y="4038600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94232" y="640765"/>
            <a:ext cx="8382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circleNumDbPlain"/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수정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후 변경된 단가가 화면에 조회됩니다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circleNumDbPlain"/>
              <a:defRPr/>
            </a:pPr>
            <a:r>
              <a:rPr lang="ko-KR" altLang="en-US" sz="1100" b="1" u="sng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단가원복</a:t>
            </a:r>
            <a:r>
              <a:rPr lang="ko-KR" altLang="en-US" sz="11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버튼을 누르면 변동된 단가가 사용자 설계단가로 초기화 됩니다</a:t>
            </a:r>
            <a:r>
              <a:rPr kumimoji="0"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E4A2D-3C93-4787-AE53-AD26FA10CBCF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18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사용자재 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(2)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098" name="Picture 2" descr="D:\[Infomation]\[개발자료]\[01.CCTV]\08.CCTV 메뉴얼\[켑춰파일]\20150713\이미지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32" y="1447800"/>
            <a:ext cx="7482968" cy="3657600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2133600" y="2475530"/>
            <a:ext cx="381000" cy="232507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1905000" y="2346942"/>
            <a:ext cx="294635" cy="28813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676400" y="2105620"/>
            <a:ext cx="533400" cy="25658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1547812" y="1977031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94232" y="640765"/>
            <a:ext cx="838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circleNumDbPlain"/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사용자재는 조달청 자재사전에 등록된 공종명과 공률이 적용되어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꼭</a:t>
            </a:r>
            <a:r>
              <a:rPr lang="en-US" altLang="ko-KR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필요한 경우에 수정하시기 바랍니다</a:t>
            </a:r>
            <a:r>
              <a:rPr lang="en-US" altLang="ko-KR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circleNumDbPlain"/>
              <a:defRPr/>
            </a:pP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각 항목에 공종명과 공률을 수정하고 </a:t>
            </a:r>
            <a:r>
              <a:rPr lang="ko-KR" altLang="en-US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자재단가일괄수정</a:t>
            </a:r>
            <a:r>
              <a:rPr lang="en-US" altLang="ko-KR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사용자재</a:t>
            </a:r>
            <a:r>
              <a:rPr lang="en-US" altLang="ko-KR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버튼으로 수정된 설계단가를 내역에 일괄 적용합니다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circleNumDbPlain"/>
              <a:defRPr/>
            </a:pPr>
            <a:r>
              <a:rPr kumimoji="0" lang="ko-KR" altLang="en-US" sz="11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공률을 제거하거나</a:t>
            </a:r>
            <a:r>
              <a:rPr kumimoji="0" lang="en-US" altLang="ko-KR" sz="11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“0”</a:t>
            </a:r>
            <a:r>
              <a:rPr kumimoji="0" lang="ko-KR" altLang="en-US" sz="11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으로</a:t>
            </a:r>
            <a:r>
              <a:rPr kumimoji="0" lang="en-US" altLang="ko-KR" sz="11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수정하면</a:t>
            </a:r>
            <a:r>
              <a:rPr kumimoji="0" lang="en-US" altLang="ko-KR" sz="11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자재에 적용된 </a:t>
            </a:r>
            <a:r>
              <a:rPr kumimoji="0" lang="ko-KR" altLang="en-US" sz="1100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공종</a:t>
            </a:r>
            <a:r>
              <a:rPr kumimoji="0" lang="ko-KR" altLang="en-US" sz="11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노임이 적용되지 않습니다</a:t>
            </a:r>
            <a:r>
              <a:rPr kumimoji="0" lang="en-US" altLang="ko-KR" sz="11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circleNumDbPlain"/>
              <a:defRPr/>
            </a:pP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사용자재 정보를 수정하면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총괄표의 금액이 변경됩니다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E4A2D-3C93-4787-AE53-AD26FA10CBCF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19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사용자재 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(3)_</a:t>
            </a:r>
            <a:r>
              <a:rPr lang="ko-KR" altLang="en-US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사용자재 정보 수정</a:t>
            </a:r>
            <a:endParaRPr kumimoji="0"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94233" y="1892845"/>
            <a:ext cx="7110356" cy="3745955"/>
            <a:chOff x="594233" y="2438400"/>
            <a:chExt cx="7110356" cy="3745955"/>
          </a:xfrm>
        </p:grpSpPr>
        <p:pic>
          <p:nvPicPr>
            <p:cNvPr id="3074" name="Picture 2" descr="D:\[Infomation]\[개발자료]\[01.CCTV]\08.CCTV 메뉴얼\[켑춰파일]\20150713\이미지 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233" y="2438400"/>
              <a:ext cx="7110356" cy="3745955"/>
            </a:xfrm>
            <a:prstGeom prst="rect">
              <a:avLst/>
            </a:prstGeom>
            <a:noFill/>
            <a:ln w="38100">
              <a:solidFill>
                <a:schemeClr val="bg2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[Infomation]\[개발자료]\[01.CCTV]\08.CCTV 메뉴얼\[켑춰파일]\20150713\이미지 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4114800"/>
              <a:ext cx="381000" cy="127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모서리가 둥근 직사각형 20"/>
          <p:cNvSpPr/>
          <p:nvPr/>
        </p:nvSpPr>
        <p:spPr>
          <a:xfrm>
            <a:off x="4038600" y="3509242"/>
            <a:ext cx="571500" cy="1431603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610100" y="3509242"/>
            <a:ext cx="266700" cy="212403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2028825" y="5296248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286000" y="5424835"/>
            <a:ext cx="1066800" cy="20821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3888514" y="3275673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4817649" y="3312070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JTECH2\Desktop\업무\cctv psd\관리자메뉴얼이미지\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27" y="2355750"/>
            <a:ext cx="4017776" cy="2529824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05E99-F325-4B05-B266-1CFAC6BB0DA8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2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410200" y="1637288"/>
            <a:ext cx="35639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spcBef>
                <a:spcPct val="50000"/>
              </a:spcBef>
              <a:buClr>
                <a:schemeClr val="tx1"/>
              </a:buClr>
              <a:buSzPct val="90000"/>
              <a:defRPr/>
            </a:pP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4" action="ppaction://hlinksldjump"/>
              </a:rPr>
              <a:t>1.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4" action="ppaction://hlinksldjump"/>
              </a:rPr>
              <a:t>사용 환경 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09600" indent="-609600">
              <a:spcBef>
                <a:spcPct val="50000"/>
              </a:spcBef>
              <a:buClr>
                <a:schemeClr val="tx1"/>
              </a:buClr>
              <a:buSzPct val="90000"/>
              <a:defRPr/>
            </a:pP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5" action="ppaction://hlinksldjump"/>
              </a:rPr>
              <a:t>2.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5" action="ppaction://hlinksldjump"/>
              </a:rPr>
              <a:t>개요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09600" indent="-609600">
              <a:spcBef>
                <a:spcPct val="50000"/>
              </a:spcBef>
              <a:buClr>
                <a:schemeClr val="tx1"/>
              </a:buClr>
              <a:buSzPct val="90000"/>
              <a:defRPr/>
            </a:pP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5" action="ppaction://hlinksldjump"/>
              </a:rPr>
              <a:t>3.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5" action="ppaction://hlinksldjump"/>
              </a:rPr>
              <a:t>프로그램 시작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09600" indent="-609600">
              <a:spcBef>
                <a:spcPct val="50000"/>
              </a:spcBef>
              <a:buClr>
                <a:schemeClr val="tx1"/>
              </a:buClr>
              <a:buSzPct val="90000"/>
              <a:defRPr/>
            </a:pP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6" action="ppaction://hlinksldjump"/>
              </a:rPr>
              <a:t>4.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6" action="ppaction://hlinksldjump"/>
              </a:rPr>
              <a:t>파일 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6" action="ppaction://hlinksldjump"/>
              </a:rPr>
              <a:t>확인</a:t>
            </a:r>
            <a:endParaRPr lang="en-US" altLang="ko-KR" sz="16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09600" indent="-609600">
              <a:spcBef>
                <a:spcPct val="50000"/>
              </a:spcBef>
              <a:buClr>
                <a:schemeClr val="tx1"/>
              </a:buClr>
              <a:buSzPct val="90000"/>
              <a:defRPr/>
            </a:pP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7" action="ppaction://hlinksldjump"/>
              </a:rPr>
              <a:t>5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7" action="ppaction://hlinksldjump"/>
              </a:rPr>
              <a:t>.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7" action="ppaction://hlinksldjump"/>
              </a:rPr>
              <a:t>내역 조회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09600" indent="-609600">
              <a:spcBef>
                <a:spcPct val="50000"/>
              </a:spcBef>
              <a:buClr>
                <a:schemeClr val="tx1"/>
              </a:buClr>
              <a:buSzPct val="90000"/>
              <a:defRPr/>
            </a:pP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8" action="ppaction://hlinksldjump"/>
              </a:rPr>
              <a:t>6.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8" action="ppaction://hlinksldjump"/>
              </a:rPr>
              <a:t>내역서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09600" indent="-609600">
              <a:spcBef>
                <a:spcPct val="50000"/>
              </a:spcBef>
              <a:buClr>
                <a:schemeClr val="tx1"/>
              </a:buClr>
              <a:buSzPct val="90000"/>
              <a:defRPr/>
            </a:pP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9" action="ppaction://hlinksldjump"/>
              </a:rPr>
              <a:t>7.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9" action="ppaction://hlinksldjump"/>
              </a:rPr>
              <a:t>단가 교체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09600" indent="-609600">
              <a:spcBef>
                <a:spcPct val="50000"/>
              </a:spcBef>
              <a:buClr>
                <a:schemeClr val="tx1"/>
              </a:buClr>
              <a:buSzPct val="90000"/>
              <a:defRPr/>
            </a:pP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10" action="ppaction://hlinksldjump"/>
              </a:rPr>
              <a:t>8.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10" action="ppaction://hlinksldjump"/>
              </a:rPr>
              <a:t>사용자재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09600" indent="-609600">
              <a:spcBef>
                <a:spcPct val="50000"/>
              </a:spcBef>
              <a:buClr>
                <a:schemeClr val="tx1"/>
              </a:buClr>
              <a:buSzPct val="90000"/>
              <a:defRPr/>
            </a:pP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11" action="ppaction://hlinksldjump"/>
              </a:rPr>
              <a:t>9.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11" action="ppaction://hlinksldjump"/>
              </a:rPr>
              <a:t>내역 저장하기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09600" indent="-609600">
              <a:spcBef>
                <a:spcPct val="50000"/>
              </a:spcBef>
              <a:buClr>
                <a:schemeClr val="tx1"/>
              </a:buClr>
              <a:buSzPct val="90000"/>
              <a:defRPr/>
            </a:pP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12" action="ppaction://hlinksldjump"/>
              </a:rPr>
              <a:t>10. 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12" action="ppaction://hlinksldjump"/>
              </a:rPr>
              <a:t>내역서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12" action="ppaction://hlinksldjump"/>
              </a:rPr>
              <a:t>작업하기</a:t>
            </a:r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09600" indent="-609600">
              <a:spcBef>
                <a:spcPct val="50000"/>
              </a:spcBef>
              <a:buClr>
                <a:schemeClr val="tx1"/>
              </a:buClr>
              <a:buSzPct val="90000"/>
              <a:defRPr/>
            </a:pP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13" action="ppaction://hlinksldjump"/>
              </a:rPr>
              <a:t>11.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13" action="ppaction://hlinksldjump"/>
              </a:rPr>
              <a:t>프린트 </a:t>
            </a: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13" action="ppaction://hlinksldjump"/>
              </a:rPr>
              <a:t>&amp; 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13" action="ppaction://hlinksldjump"/>
              </a:rPr>
              <a:t>엑셀 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13" action="ppaction://hlinksldjump"/>
              </a:rPr>
              <a:t>변환</a:t>
            </a:r>
            <a:endParaRPr lang="en-US" altLang="ko-KR" sz="16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09600" indent="-609600">
              <a:spcBef>
                <a:spcPct val="50000"/>
              </a:spcBef>
              <a:buClr>
                <a:schemeClr val="tx1"/>
              </a:buClr>
              <a:buSzPct val="90000"/>
              <a:defRPr/>
            </a:pP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13" action="ppaction://hlinksldjump"/>
              </a:rPr>
              <a:t>12. CCTV 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  <a:hlinkClick r:id="rId13" action="ppaction://hlinksldjump"/>
              </a:rPr>
              <a:t>담당자 작업</a:t>
            </a:r>
            <a:endParaRPr lang="en-US" altLang="ko-KR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800600" y="708602"/>
            <a:ext cx="23010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32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목 차</a:t>
            </a:r>
            <a:endParaRPr lang="ko-KR" altLang="en-US" sz="3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94232" y="640765"/>
            <a:ext cx="838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circleNumDbPlain"/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임의자재는 사용자가 임의로 등록한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공종명과 공률이 적용되어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AutoNum type="circleNumDbPlain"/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항목에 공종명과 공률을 수정하고 </a:t>
            </a:r>
            <a:r>
              <a:rPr lang="ko-KR" altLang="en-US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자재단가일괄수정</a:t>
            </a:r>
            <a:r>
              <a:rPr lang="en-US" altLang="ko-KR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사용자재</a:t>
            </a:r>
            <a:r>
              <a:rPr lang="en-US" altLang="ko-KR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버튼으로 수정된 설계단가를 내역에 일괄 적용합니다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circleNumDbPlain"/>
              <a:defRPr/>
            </a:pPr>
            <a:r>
              <a:rPr kumimoji="0" lang="ko-KR" altLang="en-US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공률을 제거하거나</a:t>
            </a:r>
            <a:r>
              <a:rPr kumimoji="0" lang="en-US" altLang="ko-KR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“0”</a:t>
            </a:r>
            <a:r>
              <a:rPr kumimoji="0" lang="ko-KR" altLang="en-US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으로</a:t>
            </a:r>
            <a:r>
              <a:rPr kumimoji="0" lang="en-US" altLang="ko-KR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수정하면</a:t>
            </a:r>
            <a:r>
              <a:rPr kumimoji="0" lang="en-US" altLang="ko-KR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자재에 적용된 </a:t>
            </a:r>
            <a:r>
              <a:rPr kumimoji="0" lang="ko-KR" altLang="en-US" sz="1100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공종</a:t>
            </a:r>
            <a:r>
              <a:rPr kumimoji="0" lang="ko-KR" altLang="en-US" sz="11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노임이 </a:t>
            </a:r>
            <a:r>
              <a:rPr kumimoji="0" lang="ko-KR" altLang="en-US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적용되지 않습니다</a:t>
            </a:r>
            <a:r>
              <a:rPr kumimoji="0" lang="en-US" altLang="ko-KR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circleNumDbPlain"/>
              <a:defRPr/>
            </a:pP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임의자재를 정보를 수정하면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총괄표의 금액이 변경됩니다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E4A2D-3C93-4787-AE53-AD26FA10CBCF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20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사용자재 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(4)</a:t>
            </a:r>
            <a:r>
              <a:rPr lang="en-US" altLang="ko-KR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임의자재 정보 수정</a:t>
            </a:r>
            <a:endParaRPr kumimoji="0"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80144" y="1905000"/>
            <a:ext cx="7253032" cy="3886200"/>
            <a:chOff x="580144" y="1752600"/>
            <a:chExt cx="7253032" cy="3886200"/>
          </a:xfrm>
        </p:grpSpPr>
        <p:pic>
          <p:nvPicPr>
            <p:cNvPr id="5122" name="Picture 2" descr="D:\[Infomation]\[개발자료]\[01.CCTV]\08.CCTV 메뉴얼\[켑춰파일]\20150713\이미지 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144" y="1752600"/>
              <a:ext cx="7253032" cy="3886200"/>
            </a:xfrm>
            <a:prstGeom prst="rect">
              <a:avLst/>
            </a:prstGeom>
            <a:noFill/>
            <a:ln w="38100">
              <a:solidFill>
                <a:schemeClr val="bg2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D:\[Infomation]\[개발자료]\[01.CCTV]\08.CCTV 메뉴얼\[켑춰파일]\20150713\이미지 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650" y="2971800"/>
              <a:ext cx="361950" cy="127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모서리가 둥근 직사각형 15"/>
          <p:cNvSpPr/>
          <p:nvPr/>
        </p:nvSpPr>
        <p:spPr>
          <a:xfrm>
            <a:off x="3276600" y="3051184"/>
            <a:ext cx="571500" cy="1504619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848100" y="3051184"/>
            <a:ext cx="266700" cy="170723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2073801" y="5329981"/>
            <a:ext cx="276183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2330975" y="5458568"/>
            <a:ext cx="1145649" cy="20821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3126514" y="2906828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4066774" y="2867025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E4A2D-3C93-4787-AE53-AD26FA10CBCF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21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93738" y="4665882"/>
            <a:ext cx="4564062" cy="3166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94232" y="1655336"/>
            <a:ext cx="2339975" cy="398901"/>
            <a:chOff x="1116012" y="1672058"/>
            <a:chExt cx="2339975" cy="3989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490" name="Picture 16" descr="D:\[Infomation]\[개발자료]\[01.CCTV]\8.CCTV 메뉴얼\[켑춰파일]\14.CCTVADMIN 켑춰메뉴얼\이미지 1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689100"/>
              <a:ext cx="23129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모서리가 둥근 직사각형 16"/>
            <p:cNvSpPr/>
            <p:nvPr/>
          </p:nvSpPr>
          <p:spPr>
            <a:xfrm>
              <a:off x="1116012" y="1672058"/>
              <a:ext cx="2339975" cy="398901"/>
            </a:xfrm>
            <a:prstGeom prst="round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3124200" y="1655335"/>
            <a:ext cx="2339977" cy="398901"/>
            <a:chOff x="1116011" y="3027143"/>
            <a:chExt cx="2339977" cy="3989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491" name="Picture 17" descr="D:\[Infomation]\[개발자료]\[01.CCTV]\8.CCTV 메뉴얼\[켑춰파일]\14.CCTVADMIN 켑춰메뉴얼\이미지 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048000"/>
              <a:ext cx="2312988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모서리가 둥근 직사각형 25"/>
            <p:cNvSpPr/>
            <p:nvPr/>
          </p:nvSpPr>
          <p:spPr>
            <a:xfrm>
              <a:off x="1116011" y="3027143"/>
              <a:ext cx="2339975" cy="398901"/>
            </a:xfrm>
            <a:prstGeom prst="round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13316" name="Picture 4" descr="E:\설치파일\NEWCCTV\관리자이미지\19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32" y="2542535"/>
            <a:ext cx="7653338" cy="223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594232" y="640765"/>
            <a:ext cx="83820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팝업창의 </a:t>
            </a:r>
            <a:r>
              <a:rPr lang="ko-KR" altLang="en-US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자재단가일괄수정</a:t>
            </a:r>
            <a:r>
              <a:rPr lang="en-US" altLang="ko-KR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사용자재</a:t>
            </a:r>
            <a:r>
              <a:rPr lang="en-US" altLang="ko-KR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버튼으로 수정된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설계단가를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내역에 일괄 적용합니다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② 팝업창의 </a:t>
            </a:r>
            <a:r>
              <a:rPr lang="ko-KR" altLang="en-US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자재단가일괄수정</a:t>
            </a:r>
            <a:r>
              <a:rPr lang="en-US" altLang="ko-KR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임의등록자재</a:t>
            </a:r>
            <a:r>
              <a:rPr lang="en-US" altLang="ko-KR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버튼으로 수정된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설계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단가를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내역에 일괄 적용합니다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단가 교체한 </a:t>
            </a:r>
            <a:r>
              <a:rPr kumimoji="0"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총괄표를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확인합니다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사용자재 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(5)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498765" y="1526748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3022601" y="1526747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498765" y="2413947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설치파일\NEWCCTV\관리자이미지\20-3(저장하기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2" y="381000"/>
            <a:ext cx="2486004" cy="1539875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E1311-4F87-4532-8473-BFEB3F92243E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22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7" name="Picture 3" descr="E:\설치파일\NEWCCTV\관리자이미지\20-4(저장하기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2" y="2334859"/>
            <a:ext cx="2486004" cy="1442158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설치파일\NEWCCTV\관리자이미지\20-5(저장하기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2" y="4191000"/>
            <a:ext cx="2486004" cy="2047297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594232" y="640765"/>
            <a:ext cx="8382000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ko-KR" altLang="en-US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프로젝트관리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메뉴를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실행합니다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(※ 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프로젝트는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전송된 공사 별로 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저장됩니다</a:t>
            </a: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프로젝트의 공사 명을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확인하고 </a:t>
            </a:r>
            <a:r>
              <a:rPr kumimoji="0" lang="ko-KR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저장하기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kumimoji="0" lang="ko-KR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을 선택하면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현재 상태의 내역이 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명으로 저장 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(※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작업내역에 같은 프로젝트 명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있으면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현재의 내역으로 교체됩니다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④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이전화면으로 가려면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취소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선택합니다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 </a:t>
            </a: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저장하기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(1)</a:t>
            </a:r>
            <a:r>
              <a:rPr lang="en-US" altLang="ko-KR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저장하기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863636" y="252412"/>
            <a:ext cx="2746963" cy="630078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5857874" y="252412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33352" y="2667000"/>
            <a:ext cx="4853048" cy="3227741"/>
            <a:chOff x="633352" y="2667000"/>
            <a:chExt cx="4853048" cy="3227741"/>
          </a:xfrm>
        </p:grpSpPr>
        <p:pic>
          <p:nvPicPr>
            <p:cNvPr id="6146" name="Picture 2" descr="D:\[Infomation]\[개발자료]\[01.CCTV]\08.CCTV 메뉴얼\[켑춰파일]\20150713\이미지 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52" y="2667000"/>
              <a:ext cx="4853048" cy="3227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D:\[Infomation]\[개발자료]\[01.CCTV]\08.CCTV 메뉴얼\[켑춰파일]\20150713\이미지 9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819332"/>
              <a:ext cx="1931082" cy="92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모서리가 둥근 직사각형 13"/>
          <p:cNvSpPr/>
          <p:nvPr/>
        </p:nvSpPr>
        <p:spPr>
          <a:xfrm>
            <a:off x="2864999" y="4493106"/>
            <a:ext cx="486585" cy="18854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2743200" y="4343400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368067" y="4493106"/>
            <a:ext cx="486585" cy="18854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3781425" y="4343400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4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2180415" y="3011856"/>
            <a:ext cx="410385" cy="18854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2058616" y="2862150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설치파일\NEWCCTV\관리자이미지\20-3(저장하기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2" y="381000"/>
            <a:ext cx="2486004" cy="1539875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E1311-4F87-4532-8473-BFEB3F92243E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23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7" name="Picture 3" descr="E:\설치파일\NEWCCTV\관리자이미지\20-4(저장하기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2" y="2334859"/>
            <a:ext cx="2486004" cy="1442158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설치파일\NEWCCTV\관리자이미지\20-5(저장하기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2" y="4191000"/>
            <a:ext cx="2486004" cy="2047297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594232" y="640765"/>
            <a:ext cx="8382000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프로젝트관리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kumimoji="0" lang="ko-KR" altLang="en-US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저장 후</a:t>
            </a:r>
            <a:r>
              <a:rPr kumimoji="0" lang="en-US" altLang="ko-KR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kumimoji="0" lang="ko-KR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내보내기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메뉴를 실행합니다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(※ 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프로젝트는 전송된 공사 별로 저장됩니다</a:t>
            </a: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② 프로젝트의 공사 명을 확인하고 </a:t>
            </a:r>
            <a:r>
              <a:rPr kumimoji="0" lang="ko-KR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작업 내보내기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클릭합니다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kumimoji="0" lang="ko-KR" altLang="en-US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선택하면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 상태의 내역이  프로젝트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명으로 저장 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(※ 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작업내역에 같은 프로젝트 명</a:t>
            </a: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있으면</a:t>
            </a: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현재의 내역으로 교체됩니다</a:t>
            </a: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④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이전화면으로 가려면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취소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선택합니다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9. </a:t>
            </a: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 저장하기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(2)</a:t>
            </a:r>
            <a:r>
              <a:rPr lang="en-US" altLang="ko-KR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저장 후</a:t>
            </a:r>
            <a:r>
              <a:rPr lang="en-US" altLang="ko-KR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내보내기</a:t>
            </a:r>
            <a:endParaRPr kumimoji="0"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863636" y="252412"/>
            <a:ext cx="2746963" cy="630078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5857874" y="252412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94232" y="2510508"/>
            <a:ext cx="5044568" cy="3280692"/>
            <a:chOff x="594232" y="2510508"/>
            <a:chExt cx="5044568" cy="3280692"/>
          </a:xfrm>
        </p:grpSpPr>
        <p:pic>
          <p:nvPicPr>
            <p:cNvPr id="7170" name="Picture 2" descr="D:\[Infomation]\[개발자료]\[01.CCTV]\08.CCTV 메뉴얼\[켑춰파일]\20150713\이미지 1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232" y="2510508"/>
              <a:ext cx="5044568" cy="3280692"/>
            </a:xfrm>
            <a:prstGeom prst="rect">
              <a:avLst/>
            </a:prstGeom>
            <a:noFill/>
            <a:ln w="38100">
              <a:solidFill>
                <a:schemeClr val="bg2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 descr="D:\[Infomation]\[개발자료]\[01.CCTV]\08.CCTV 메뉴얼\[켑춰파일]\20150713\이미지 9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599472"/>
              <a:ext cx="2209800" cy="896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모서리가 둥근 직사각형 21"/>
          <p:cNvSpPr/>
          <p:nvPr/>
        </p:nvSpPr>
        <p:spPr>
          <a:xfrm>
            <a:off x="3322199" y="4264506"/>
            <a:ext cx="486585" cy="18854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3200400" y="4114800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825267" y="4264506"/>
            <a:ext cx="486585" cy="18854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4238625" y="4114800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4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94232" y="3221661"/>
            <a:ext cx="701168" cy="18854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472433" y="3071955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939903" y="3505200"/>
            <a:ext cx="622697" cy="18854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4818104" y="3355494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[Infomation]\[개발자료]\[01.CCTV]\08.CCTV 메뉴얼\[켑춰파일]\20150713\이미지 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35378"/>
            <a:ext cx="4636360" cy="269374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594232" y="640765"/>
            <a:ext cx="8382000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ko-KR" altLang="en-US" sz="11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내역작업</a:t>
            </a:r>
            <a:r>
              <a:rPr lang="ko-KR" altLang="en-US" sz="1100" dirty="0" smtClean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메뉴를 실행합니다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② 프로젝트구조를 확인하고 </a:t>
            </a:r>
            <a:r>
              <a:rPr kumimoji="0"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공종을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추가하여 내역서를 꾸밉니다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꾸민 내역을 생성하여 프로젝트를 저장 할 수 있습니다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④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상세정보등록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클릭하여 프로젝트의 정보를 입력합니다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defRPr/>
            </a:pP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961C7-9597-42B5-B2F3-4650703CB341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24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051" name="Picture 3" descr="E:\설치파일\NEWCCTV\관리자이미지\21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951" y="2324100"/>
            <a:ext cx="4190298" cy="2667000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설치파일\NEWCCTV\관리자이미지\22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4191000" cy="2667897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모서리가 둥근 직사각형 17"/>
          <p:cNvSpPr/>
          <p:nvPr/>
        </p:nvSpPr>
        <p:spPr>
          <a:xfrm>
            <a:off x="7223544" y="3260562"/>
            <a:ext cx="533400" cy="14684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10. </a:t>
            </a: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내역서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작업하기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(1)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시작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7094957" y="3084493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7451224" y="3115229"/>
            <a:ext cx="533400" cy="128587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7361656" y="2952197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4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938212" y="3280546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4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382131" y="2051844"/>
            <a:ext cx="419420" cy="22066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2264229" y="1905000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95E0A-2FD2-406C-80C7-05C6A8A38F63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25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내역서 작업하기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(2) - </a:t>
            </a: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프로젝트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공종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명 수정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55704" y="640765"/>
            <a:ext cx="838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이전에  작업한 프로젝트를  재사용 하려면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프로젝트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명과 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b="1" u="sng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공종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명을 수정하여 내역서 작업을 진행할 수 있습니</a:t>
            </a:r>
            <a:r>
              <a:rPr lang="ko-KR" altLang="en-US" sz="11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(※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프로젝트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 수정은  </a:t>
            </a:r>
            <a:r>
              <a:rPr kumimoji="0" lang="en-US" altLang="ko-KR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0" lang="ko-KR" altLang="en-US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내역조회</a:t>
            </a:r>
            <a:r>
              <a:rPr kumimoji="0" lang="en-US" altLang="ko-KR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(3)_</a:t>
            </a:r>
            <a:r>
              <a:rPr kumimoji="0" lang="ko-KR" altLang="en-US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프로젝트</a:t>
            </a:r>
            <a:r>
              <a:rPr kumimoji="0" lang="en-US" altLang="ko-KR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kumimoji="0" lang="en-US" altLang="ko-KR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kumimoji="0" lang="ko-KR" altLang="en-US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명 수정 </a:t>
            </a:r>
            <a:r>
              <a:rPr kumimoji="0" lang="en-US" altLang="ko-KR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[9 Page]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참조합니다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kumimoji="0" lang="en-US" altLang="ko-KR" sz="11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작업 중인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1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공종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명을 클릭합니다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1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공종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명을 수정하고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하단의 </a:t>
            </a:r>
            <a:r>
              <a:rPr kumimoji="0" lang="ko-KR" altLang="en-US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수정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실행합니다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..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6" name="Picture 2" descr="D:\[Infomation]\[개발자료]\[01.CCTV]\08.CCTV 메뉴얼\[켑춰파일]\20150713\이미지 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4" y="1748761"/>
            <a:ext cx="5257800" cy="183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[Infomation]\[개발자료]\[01.CCTV]\08.CCTV 메뉴얼\[켑춰파일]\20150713\이미지 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04" y="3657600"/>
            <a:ext cx="376078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[Infomation]\[개발자료]\[01.CCTV]\08.CCTV 메뉴얼\[켑춰파일]\20150713\이미지 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679030"/>
            <a:ext cx="3752850" cy="96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[Infomation]\[개발자료]\[01.CCTV]\08.CCTV 메뉴얼\[켑춰파일]\20150713\이미지 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04" y="4800600"/>
            <a:ext cx="52575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모서리가 둥근 직사각형 9"/>
          <p:cNvSpPr/>
          <p:nvPr/>
        </p:nvSpPr>
        <p:spPr>
          <a:xfrm>
            <a:off x="1676400" y="3048000"/>
            <a:ext cx="685800" cy="1524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2340189" y="2867025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447800" y="4165522"/>
            <a:ext cx="486585" cy="13782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1157107" y="3977258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6143626" y="4210335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400801" y="4363020"/>
            <a:ext cx="304800" cy="20898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4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E:\설치파일\NEWCCTV\관리자이미지\2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32" y="2058623"/>
            <a:ext cx="5173334" cy="3292673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0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006CA-A676-491E-AE4C-1AD69DD7BD79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26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3387636" y="3386995"/>
            <a:ext cx="381000" cy="22701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074" name="Picture 2" descr="E:\설치파일\NEWCCTV\관리자이미지\22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57" y="1306909"/>
            <a:ext cx="3498170" cy="2216976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설치파일\NEWCCTV\관리자이미지\22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51123"/>
            <a:ext cx="3485607" cy="2206271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모서리가 둥근 직사각형 23"/>
          <p:cNvSpPr/>
          <p:nvPr/>
        </p:nvSpPr>
        <p:spPr>
          <a:xfrm>
            <a:off x="7179834" y="3089417"/>
            <a:ext cx="267789" cy="15675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94232" y="640765"/>
            <a:ext cx="8382000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수정</a:t>
            </a:r>
            <a:r>
              <a:rPr lang="ko-KR" altLang="en-US" sz="1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버튼을 실행합니다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en-US" altLang="ko-KR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프로젝트구조를 설정합니다</a:t>
            </a:r>
            <a:r>
              <a:rPr lang="en-US" altLang="ko-KR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수정</a:t>
            </a:r>
            <a:r>
              <a:rPr lang="ko-KR" altLang="en-US" sz="1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클릭하여 공사 내역의 </a:t>
            </a:r>
            <a:r>
              <a:rPr kumimoji="0"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공종을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추가 할 수 있습니다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수정하기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위한 프로젝트 수정 리스트를 확인합니다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④ </a:t>
            </a:r>
            <a:r>
              <a:rPr kumimoji="0" lang="ko-KR" altLang="en-US" sz="11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공종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리스트의 하단에 추가하고자 하는 공종명을 기입합니다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⑤ </a:t>
            </a:r>
            <a:r>
              <a:rPr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수정</a:t>
            </a:r>
            <a:r>
              <a:rPr lang="ko-KR" altLang="en-US" sz="1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클릭하여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공사 구조리스트 정보를 수정합니다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내역서 작업하기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(3) 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구조리스트 만들기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3259048" y="3240983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7051246" y="2910619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5717819" y="1924299"/>
            <a:ext cx="1205823" cy="116511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5589231" y="1745501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E:\설치파일\NEWCCTV\관리자이미지\22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32" y="1530934"/>
            <a:ext cx="4291331" cy="2716267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840" y="853791"/>
            <a:ext cx="4431289" cy="2895886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모서리가 둥근 직사각형 14"/>
          <p:cNvSpPr/>
          <p:nvPr/>
        </p:nvSpPr>
        <p:spPr>
          <a:xfrm>
            <a:off x="3931664" y="2476180"/>
            <a:ext cx="445545" cy="14586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099" name="Picture 3" descr="E:\설치파일\NEWCCTV\관리자이미지\23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63" y="3429000"/>
            <a:ext cx="4419600" cy="2744873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594232" y="640765"/>
            <a:ext cx="83820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ko-KR" altLang="en-US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내역서 작성</a:t>
            </a:r>
            <a:r>
              <a:rPr lang="ko-KR" altLang="en-US" sz="1100" dirty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② 자재사전을 클릭합니다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kumimoji="0"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대분류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중분류에 따라 자재를 선택합니다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내역서 작업하기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(4) 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내역서작성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3803076" y="2351426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2520820" y="3352762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6026788" y="1197219"/>
            <a:ext cx="445545" cy="14586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5951989" y="1053263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</p:spPr>
        <p:txBody>
          <a:bodyPr/>
          <a:lstStyle/>
          <a:p>
            <a:pPr>
              <a:defRPr/>
            </a:pPr>
            <a:fld id="{356006CA-A676-491E-AE4C-1AD69DD7BD79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27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32" y="2310294"/>
            <a:ext cx="5091900" cy="3157979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8025A-0295-4D45-9B0F-2DC1CEBB3FBA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28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1" y="4401473"/>
            <a:ext cx="4854047" cy="1754648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모서리가 둥근 직사각형 19"/>
          <p:cNvSpPr/>
          <p:nvPr/>
        </p:nvSpPr>
        <p:spPr>
          <a:xfrm>
            <a:off x="6360464" y="5144945"/>
            <a:ext cx="770864" cy="2310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94232" y="640765"/>
            <a:ext cx="83820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 </a:t>
            </a:r>
            <a:r>
              <a:rPr lang="ko-KR" altLang="en-US" sz="1100" b="1" u="sng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대분류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b="1" dirty="0">
                <a:solidFill>
                  <a:schemeClr val="accent3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&amp; </a:t>
            </a:r>
            <a:r>
              <a:rPr lang="ko-KR" altLang="en-US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중분류</a:t>
            </a:r>
            <a:r>
              <a:rPr lang="ko-KR" altLang="en-US" sz="11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자재 항목을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선택합니다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②  </a:t>
            </a:r>
            <a:r>
              <a:rPr lang="ko-KR" altLang="en-US" sz="1100" b="1" u="sng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대분류</a:t>
            </a:r>
            <a:r>
              <a:rPr lang="ko-KR" altLang="en-US" sz="11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선택한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후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중분류를 선택하면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자재리스트가 보여집니다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③ 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팝업창의 자재리스트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중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원하시는 자재를 선택하시면 아래창의 내역리스트에 적용됩니다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④  </a:t>
            </a:r>
            <a:r>
              <a:rPr lang="ko-KR" altLang="en-US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수량등록 및 </a:t>
            </a:r>
            <a:r>
              <a:rPr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내역산출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클릭하세요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defRPr/>
            </a:pP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⑤  </a:t>
            </a:r>
            <a:r>
              <a:rPr lang="ko-KR" altLang="en-US" sz="1100" b="1" u="sng" dirty="0">
                <a:solidFill>
                  <a:srgbClr val="08A1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자재임의등록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 임의로 자재를 만들어서 넣을 수 있는 버튼입니다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defRPr/>
            </a:pPr>
            <a:r>
              <a:rPr lang="ko-KR" altLang="en-US" sz="1100" b="1" dirty="0">
                <a:solidFill>
                  <a:srgbClr val="08A1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ko-KR" altLang="en-US" sz="1100" b="1" u="sng" dirty="0">
                <a:solidFill>
                  <a:srgbClr val="08A1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자재검색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은 자재 코드명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품명 등으로 검색하여 자재를 등록 할 수 있습니다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1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내역서 작업하기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(5)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자재등록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Picture 3" descr="C:\Users\SJTECH2\Desktop\업무\cctv psd\SJ CCTV메뉴얼 이미지파일\y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79" y="2179098"/>
            <a:ext cx="3947616" cy="1639563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타원 16"/>
          <p:cNvSpPr/>
          <p:nvPr/>
        </p:nvSpPr>
        <p:spPr>
          <a:xfrm>
            <a:off x="457960" y="2179098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4610100" y="2050510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6206709" y="5016393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4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CBA2F-93E6-4047-BBC1-2A012C87DCF7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29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내역서 작업하기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(6) 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임의등록자재 등록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1611554"/>
            <a:ext cx="5588861" cy="2348745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396534"/>
            <a:ext cx="5588861" cy="2348745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직사각형 26"/>
          <p:cNvSpPr/>
          <p:nvPr/>
        </p:nvSpPr>
        <p:spPr>
          <a:xfrm>
            <a:off x="609600" y="640765"/>
            <a:ext cx="838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 품명 및 규격을 입력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후 </a:t>
            </a:r>
            <a:r>
              <a:rPr lang="ko-KR" altLang="en-US" sz="1100" b="1" u="sng" dirty="0" smtClean="0">
                <a:solidFill>
                  <a:srgbClr val="08A1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체크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버튼을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클릭합니다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kumimoji="0"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각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자재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제조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설치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품명을 입력하고 </a:t>
            </a:r>
            <a:r>
              <a:rPr lang="ko-KR" altLang="en-US" sz="1100" b="1" u="sng" dirty="0">
                <a:solidFill>
                  <a:srgbClr val="08A1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체크</a:t>
            </a:r>
            <a:r>
              <a:rPr lang="ko-KR" altLang="en-US" sz="1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선택하여 중복되는 값이 있는지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확인합니다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circleNumDbPlain" startAt="3"/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나머지 입력 값을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적용하고 </a:t>
            </a:r>
            <a:r>
              <a:rPr lang="ko-KR" altLang="en-US" sz="1100" b="1" u="sng" dirty="0" smtClean="0">
                <a:solidFill>
                  <a:srgbClr val="08A1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등록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클릭합니다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defRPr/>
            </a:pP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circleNumDbPlain" startAt="3"/>
              <a:defRPr/>
            </a:pPr>
            <a:endParaRPr kumimoji="0" lang="en-US" altLang="ko-KR" sz="11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defRPr/>
            </a:pPr>
            <a:endParaRPr kumimoji="0" lang="en-US" altLang="ko-KR" sz="110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  <a:defRPr/>
            </a:pPr>
            <a:endParaRPr kumimoji="0" lang="ko-KR" altLang="en-US" sz="11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509588" y="2364519"/>
            <a:ext cx="1319212" cy="2667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381000" y="2250219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3124200" y="4107921"/>
            <a:ext cx="5512661" cy="24763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2995612" y="3991519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4738800" y="4790414"/>
            <a:ext cx="653961" cy="2667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4602804" y="4657064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352801" cy="365125"/>
          </a:xfrm>
        </p:spPr>
        <p:txBody>
          <a:bodyPr/>
          <a:lstStyle/>
          <a:p>
            <a:pPr>
              <a:defRPr/>
            </a:pP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BFFA1-27CF-487C-A569-045FDE20E5DF}" type="slidenum">
              <a:rPr lang="ko-KR" altLang="en-US"/>
              <a:pPr>
                <a:defRPr/>
              </a:pPr>
              <a:t>3</a:t>
            </a:fld>
            <a:endParaRPr lang="ko-KR" alt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latinLnBrk="0" hangingPunct="0"/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 환경 </a:t>
            </a:r>
            <a:endParaRPr lang="en-US" altLang="ko-KR" sz="11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09600" y="640765"/>
            <a:ext cx="83820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0" hangingPunct="0"/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컴퓨터 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한글윈도우 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(XP, windows 7, windows 8)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운용 할 수 있는 컴퓨터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eaLnBrk="0" latinLnBrk="0" hangingPunct="0"/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</a:t>
            </a:r>
          </a:p>
          <a:p>
            <a:pPr eaLnBrk="0" latinLnBrk="0" hangingPunct="0"/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MSOFFICE (XP, windows 7, windows 8)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운용 할 수 있는 컴퓨터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        </a:t>
            </a:r>
            <a:endParaRPr lang="en-US" altLang="ko-KR" sz="6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0" latinLnBrk="0" hangingPunct="0"/>
            <a:endParaRPr lang="en-US" altLang="ko-KR" sz="11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0" latinLnBrk="0" hangingPunct="0"/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프린터 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한글윈도우 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(XP, windows 7, windows 8)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지원하는 컴퓨터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eaLnBrk="0" latinLnBrk="0" hangingPunct="0"/>
            <a:endParaRPr lang="en-US" altLang="ko-KR" sz="11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0" latinLnBrk="0" hangingPunct="0"/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네트워크 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인터넷이 지원되는 컴퓨터</a:t>
            </a:r>
            <a:endParaRPr lang="en-US" altLang="ko-KR" sz="110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0" latinLnBrk="0" hangingPunct="0"/>
            <a:endParaRPr lang="en-US" altLang="ko-KR" sz="1100" dirty="0" smtClean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0" latinLnBrk="0" hangingPunct="0"/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④ Internet Explorer(IE)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에 최적화 되어 있음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eaLnBrk="0" latinLnBrk="0" hangingPunct="0"/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0" latinLnBrk="0" hangingPunct="0"/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⑤ 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프린트 할 수 있는 시스템 환경에서 프린트 출력을 지원 받을 수 있음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eaLnBrk="0" latinLnBrk="0" hangingPunct="0"/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0" latinLnBrk="0" hangingPunct="0"/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⑥ </a:t>
            </a:r>
            <a:r>
              <a:rPr lang="ko-KR" altLang="en-US" sz="11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마이크로오피스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엑셀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(Excel)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프로그램이 설치 되어 있어야 다운로드 서비스를 지원 받을 수 있음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eaLnBrk="0" latinLnBrk="0" hangingPunct="0"/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0" latinLnBrk="0" hangingPunct="0"/>
            <a:r>
              <a:rPr lang="ko-KR" altLang="en-US" sz="11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</a:t>
            </a:r>
            <a:endParaRPr lang="en-US" altLang="ko-KR" sz="1100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072643"/>
            <a:ext cx="4972817" cy="3249779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95E0A-2FD2-406C-80C7-05C6A8A38F63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30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7873816" y="2927582"/>
            <a:ext cx="766544" cy="265469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94232" y="640765"/>
            <a:ext cx="83820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수량등록 및 내역산출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버튼을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클릭합니다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② 내역을 확인하실 수 있습니다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그리고 </a:t>
            </a:r>
            <a:r>
              <a:rPr lang="ko-KR" altLang="en-US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결과서</a:t>
            </a:r>
            <a:r>
              <a:rPr lang="ko-KR" altLang="en-US" sz="11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클릭하여서 각 내역서를 확인합니다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③ 내역확인은 목차 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“6.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내역서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참조해 주세요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내역서 작업하기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(7)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내역산출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170" name="Picture 2" descr="E:\설치파일\NEWCCTV\관리자이미지\2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8266"/>
            <a:ext cx="3992562" cy="2547937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타원 14"/>
          <p:cNvSpPr/>
          <p:nvPr/>
        </p:nvSpPr>
        <p:spPr>
          <a:xfrm>
            <a:off x="7745228" y="2793534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633412" y="3079678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81680-BD31-471D-9979-B3E25E1C09FE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31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195" name="Picture 3" descr="E:\설치파일\NEWCCTV\관리자이미지\2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1334038"/>
            <a:ext cx="5748405" cy="2094962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설치파일\NEWCCTV\관리자이미지\26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5417504" cy="2971800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모서리가 둥근 직사각형 10"/>
          <p:cNvSpPr/>
          <p:nvPr/>
        </p:nvSpPr>
        <p:spPr>
          <a:xfrm>
            <a:off x="5120767" y="2042999"/>
            <a:ext cx="511629" cy="197281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568709" y="3123175"/>
            <a:ext cx="994583" cy="169817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94232" y="640765"/>
            <a:ext cx="83820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각 페이지의 </a:t>
            </a:r>
            <a:r>
              <a:rPr lang="ko-KR" altLang="en-US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프린트</a:t>
            </a:r>
            <a:r>
              <a:rPr lang="ko-KR" altLang="en-US" sz="11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메뉴를 실행합니다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인쇄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클릭하면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보고 있는 화면이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프린트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프린트 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&amp;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엑셀변환 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(1)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992179" y="1886014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3440121" y="2953453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09600" y="873125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각 페이지의 </a:t>
            </a:r>
            <a:r>
              <a:rPr lang="ko-KR" altLang="en-US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엑셀 다운로드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메뉴를 실행합니다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lang="ko-KR" altLang="en-US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저장</a:t>
            </a:r>
            <a:r>
              <a:rPr lang="ko-KR" altLang="en-US" sz="11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클릭하면 엑셀파일로 파일명을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변경하여 저장할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 있습니다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lang="ko-KR" altLang="en-US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열기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클릭하면 보고 있는 화면이 엑셀로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실행 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(</a:t>
            </a:r>
            <a:r>
              <a:rPr lang="ko-KR" altLang="en-US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엑셀 다운로드</a:t>
            </a:r>
            <a:r>
              <a:rPr lang="ko-KR" altLang="en-US" sz="11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기능은 컴퓨터에 엑셀 프로그램이 </a:t>
            </a:r>
            <a:r>
              <a:rPr kumimoji="0" lang="ko-KR" altLang="en-US" sz="11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설치되어 </a:t>
            </a:r>
            <a:r>
              <a:rPr kumimoji="0" lang="ko-KR" altLang="en-US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있어야 구동이 됩니다</a:t>
            </a:r>
            <a:r>
              <a:rPr kumimoji="0" lang="en-US" altLang="ko-KR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kumimoji="0" lang="en-US" altLang="ko-KR" sz="11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defRPr/>
            </a:pP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748" name="직사각형 10"/>
          <p:cNvSpPr>
            <a:spLocks noChangeArrowheads="1"/>
          </p:cNvSpPr>
          <p:nvPr/>
        </p:nvSpPr>
        <p:spPr bwMode="auto">
          <a:xfrm>
            <a:off x="304800" y="228600"/>
            <a:ext cx="3754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프린트 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&amp; </a:t>
            </a: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엑셀변환 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(2)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02E19-1562-4F80-B906-85EA56EE743C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32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218" name="Picture 2" descr="E:\설치파일\NEWCCTV\관리자이미지\2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42662"/>
            <a:ext cx="5181600" cy="1888394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모서리가 둥근 직사각형 10"/>
          <p:cNvSpPr/>
          <p:nvPr/>
        </p:nvSpPr>
        <p:spPr>
          <a:xfrm>
            <a:off x="5090287" y="2690052"/>
            <a:ext cx="670177" cy="161107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219" name="Picture 3" descr="E:\설치파일\NEWCCTV\관리자이미지\2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80" y="4810766"/>
            <a:ext cx="4161394" cy="502853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설치파일\NEWCCTV\관리자이미지\27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46655"/>
            <a:ext cx="4161394" cy="482513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설치파일\NEWCCTV\관리자이미지\27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22" y="5427821"/>
            <a:ext cx="4161394" cy="714392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타원 12"/>
          <p:cNvSpPr/>
          <p:nvPr/>
        </p:nvSpPr>
        <p:spPr>
          <a:xfrm>
            <a:off x="4961699" y="2561464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786188" y="4173252"/>
            <a:ext cx="670177" cy="161107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3657600" y="4044664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801556" y="5109787"/>
            <a:ext cx="670177" cy="161107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3672968" y="4981199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55704" y="640765"/>
            <a:ext cx="838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업체의 구매작업 정보를 확인합니다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프로젝트구조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클릭합니다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구매작업 내역을 확인하는 페이지로 이동합니다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defRPr/>
            </a:pP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50" y="1600200"/>
            <a:ext cx="6931337" cy="4380934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74704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12. CCTV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담당자 작업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en-US" altLang="ko-KR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프로젝트</a:t>
            </a:r>
            <a:r>
              <a:rPr lang="en-US" altLang="ko-KR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lang="en-US" altLang="ko-KR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endParaRPr kumimoji="0"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7A492-7331-46FF-9462-D6CD827D3F17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33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508956" y="3680682"/>
            <a:ext cx="790900" cy="20161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6398509" y="3524314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55704" y="640765"/>
            <a:ext cx="83820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내역작업을 하기 전에 프로젝트 명을 바꿉니다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0" lang="ko-KR" altLang="en-US" sz="1100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,③,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④ 로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진행합니다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참조 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9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보고서에 적용할 프로젝트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명으로 수정하시면 됩니다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0" lang="en-US" altLang="ko-KR" sz="1100" b="1" dirty="0" smtClean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74704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12. 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CCTV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담당자 작업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(2)</a:t>
            </a:r>
            <a:r>
              <a:rPr lang="en-US" altLang="ko-KR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프로젝트</a:t>
            </a:r>
            <a:r>
              <a:rPr lang="en-US" altLang="ko-KR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lang="en-US" altLang="ko-KR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 수정</a:t>
            </a:r>
            <a:endParaRPr kumimoji="0"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7A492-7331-46FF-9462-D6CD827D3F17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34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194" name="Picture 2" descr="D:\[Infomation]\[개발자료]\[01.CCTV]\08.CCTV 메뉴얼\[켑춰파일]\20150713\이미지 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4" y="1676400"/>
            <a:ext cx="5257800" cy="1981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[Infomation]\[개발자료]\[01.CCTV]\08.CCTV 메뉴얼\[켑춰파일]\20150713\이미지 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4" y="3814763"/>
            <a:ext cx="2087496" cy="182403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모서리가 둥근 직사각형 13"/>
          <p:cNvSpPr/>
          <p:nvPr/>
        </p:nvSpPr>
        <p:spPr>
          <a:xfrm>
            <a:off x="1524000" y="2895600"/>
            <a:ext cx="685800" cy="1524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2187789" y="2714625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600200" y="5410200"/>
            <a:ext cx="266700" cy="1524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866900" y="5281612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832927" y="3808361"/>
            <a:ext cx="2272473" cy="1830439"/>
            <a:chOff x="2832927" y="4341761"/>
            <a:chExt cx="2272473" cy="1830439"/>
          </a:xfrm>
        </p:grpSpPr>
        <p:pic>
          <p:nvPicPr>
            <p:cNvPr id="2050" name="Picture 2" descr="D:\[Infomation]\[개발자료]\[01.CCTV]\08.CCTV 메뉴얼\[켑춰파일]\20150713\이미지 2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927" y="4341761"/>
              <a:ext cx="2272473" cy="1830439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[Infomation]\[개발자료]\[01.CCTV]\08.CCTV 메뉴얼\[켑춰파일]\20150713\이미지 2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756" y="5002213"/>
              <a:ext cx="65881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모서리가 둥근 직사각형 17"/>
          <p:cNvSpPr/>
          <p:nvPr/>
        </p:nvSpPr>
        <p:spPr>
          <a:xfrm>
            <a:off x="3200400" y="4219575"/>
            <a:ext cx="685800" cy="1524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3864189" y="4038600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4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895725" y="5334000"/>
            <a:ext cx="266700" cy="1524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4162425" y="5205412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4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D:\[Infomation]\[개발자료]\[01.CCTV]\08.CCTV 메뉴얼\[켑춰파일]\20150713\이미지 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3799396"/>
            <a:ext cx="3613150" cy="183940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모서리가 둥근 직사각형 23"/>
          <p:cNvSpPr/>
          <p:nvPr/>
        </p:nvSpPr>
        <p:spPr>
          <a:xfrm>
            <a:off x="5791200" y="4730750"/>
            <a:ext cx="685800" cy="1524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89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[Infomation]\[개발자료]\[01.CCTV]\08.CCTV 메뉴얼\[켑춰파일]\20150713\이미지 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4953000" cy="1628331"/>
          </a:xfrm>
          <a:prstGeom prst="rect">
            <a:avLst/>
          </a:prstGeo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설치파일\NEWCCTV\관리자이미지\14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11350"/>
            <a:ext cx="5324878" cy="1581150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FD13A-4B80-4B5D-AB6D-DA837681504C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35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2933144" y="5027610"/>
            <a:ext cx="732900" cy="165463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46" name="Picture 6" descr="E:\설치파일\NEWCCTV\관리자이미지\16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78" y="3810000"/>
            <a:ext cx="2156144" cy="1371600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12. 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CCTV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담당자 작업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(3)</a:t>
            </a:r>
            <a:r>
              <a:rPr lang="en-US" altLang="ko-KR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 </a:t>
            </a:r>
            <a:r>
              <a:rPr lang="ko-KR" altLang="en-US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단가교체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09600" y="640765"/>
            <a:ext cx="838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상단 검정 메뉴 상의 </a:t>
            </a:r>
            <a:r>
              <a:rPr kumimoji="0" lang="ko-KR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프로젝트관리</a:t>
            </a:r>
            <a:r>
              <a:rPr kumimoji="0" lang="en-US" altLang="ko-KR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클릭 한 후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좌측 </a:t>
            </a:r>
            <a:r>
              <a:rPr kumimoji="0" lang="ko-KR" altLang="en-US" sz="1100" b="1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매뉴의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총괄표</a:t>
            </a:r>
            <a:r>
              <a:rPr kumimoji="0" lang="ko-KR" altLang="en-US" sz="1100" b="1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클릭합니다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110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기초 내역을 확인한 후 </a:t>
            </a:r>
            <a:r>
              <a:rPr kumimoji="0"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단가교체</a:t>
            </a:r>
            <a:r>
              <a:rPr kumimoji="0" lang="ko-KR" altLang="en-US" sz="11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실행합니다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자재단가 및 제조설치 노무를 교체할 단가로 변경한 후 </a:t>
            </a:r>
            <a:r>
              <a:rPr kumimoji="0"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단가교체실행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이때 각 단가는 물론 </a:t>
            </a:r>
            <a:r>
              <a:rPr kumimoji="0"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요율도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자동으로 적용됩니다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794632" y="1893910"/>
            <a:ext cx="598180" cy="2794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3666044" y="1724025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2823353" y="4862643"/>
            <a:ext cx="300847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5798206" y="3673728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992620" y="1905000"/>
            <a:ext cx="598180" cy="279400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09600" y="2895600"/>
            <a:ext cx="598180" cy="279400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73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[Infomation]\[개발자료]\[01.CCTV]\08.CCTV 메뉴얼\[켑춰파일]\20150713\이미지 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752600"/>
            <a:ext cx="7467601" cy="1905000"/>
          </a:xfrm>
          <a:prstGeom prst="rect">
            <a:avLst/>
          </a:prstGeo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E9428-1B12-4008-A7DA-C3184C76FFB7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36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12. 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CCTV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담당자 작업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(4)</a:t>
            </a:r>
            <a:r>
              <a:rPr lang="en-US" altLang="ko-KR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설치원가</a:t>
            </a:r>
            <a:r>
              <a:rPr lang="en-US" altLang="ko-KR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제조원가 </a:t>
            </a:r>
            <a:r>
              <a:rPr lang="ko-KR" altLang="en-US" b="1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요율</a:t>
            </a:r>
            <a:r>
              <a:rPr lang="ko-KR" altLang="en-US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수정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09600" y="640765"/>
            <a:ext cx="8382000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단가교체가 된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총괄표의 금액을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확인합니다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kumimoji="0" lang="ko-KR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설치원가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제조원가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의  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적용금액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을 확인합니다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하고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적용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금액을 낮추거나 높이기 위해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설치원가요율수정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제조원가요율수정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메뉴에서 </a:t>
            </a:r>
            <a:r>
              <a:rPr kumimoji="0" lang="ko-KR" altLang="en-US" sz="11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적용요율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(%)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 수정한 후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kumimoji="0" lang="ko-KR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설치원가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제조원가를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확인합니다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  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※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적용금액을 좀 더 세밀하게 조정하기 위해서는 </a:t>
            </a:r>
            <a:r>
              <a:rPr kumimoji="0" lang="ko-KR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목차 </a:t>
            </a:r>
            <a:r>
              <a:rPr kumimoji="0" lang="en-US" altLang="ko-KR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8.</a:t>
            </a:r>
            <a:r>
              <a:rPr kumimoji="0" lang="ko-KR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사용자재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참조하세요</a:t>
            </a: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52425" y="1693520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100" name="Picture 4" descr="D:\[Infomation]\[개발자료]\[01.CCTV]\08.CCTV 메뉴얼\[켑춰파일]\20150713\이미지 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429000" cy="2362200"/>
          </a:xfrm>
          <a:prstGeom prst="rect">
            <a:avLst/>
          </a:prstGeo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[Infomation]\[개발자료]\[01.CCTV]\08.CCTV 메뉴얼\[켑춰파일]\20150713\이미지 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1" y="3810000"/>
            <a:ext cx="3467100" cy="2362200"/>
          </a:xfrm>
          <a:prstGeom prst="rect">
            <a:avLst/>
          </a:prstGeo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모서리가 둥근 직사각형 11"/>
          <p:cNvSpPr/>
          <p:nvPr/>
        </p:nvSpPr>
        <p:spPr>
          <a:xfrm>
            <a:off x="685798" y="2514600"/>
            <a:ext cx="990602" cy="190500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481011" y="3681412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481513" y="3657600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181099" y="5880100"/>
            <a:ext cx="2769881" cy="1397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404741" y="4419600"/>
            <a:ext cx="520060" cy="14605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6597970" y="5949950"/>
            <a:ext cx="260030" cy="14605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72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설치파일\NEWCCTV\관리자이미지\20-3(저장하기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2" y="381000"/>
            <a:ext cx="2486004" cy="1539875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E1311-4F87-4532-8473-BFEB3F92243E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37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7" name="Picture 3" descr="E:\설치파일\NEWCCTV\관리자이미지\20-4(저장하기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2" y="2334859"/>
            <a:ext cx="2486004" cy="1442158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설치파일\NEWCCTV\관리자이미지\20-5(저장하기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2" y="4191000"/>
            <a:ext cx="2486004" cy="2047297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594232" y="640765"/>
            <a:ext cx="8382000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ko-KR" altLang="en-US" sz="11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프로젝트관리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메뉴를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실행합니다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(※ 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프로젝트는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전송된 공사 별로 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저장됩니다</a:t>
            </a: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프로젝트의 공사 명을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확인하고 </a:t>
            </a:r>
            <a:r>
              <a:rPr kumimoji="0" lang="ko-KR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저장하기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kumimoji="0" lang="ko-KR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을 선택하면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현재 상태의 내역이 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명으로 저장 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(※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작업내역에 같은 프로젝트 명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있으면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현재의 내역으로 교체됩니다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④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이전화면으로 가려면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취소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선택합니다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2860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12. 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CCTV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담당자 작업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(5)_ </a:t>
            </a:r>
            <a:r>
              <a:rPr lang="ko-KR" altLang="en-US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저장하기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863636" y="252412"/>
            <a:ext cx="2746963" cy="630078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5857874" y="252412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33352" y="2667000"/>
            <a:ext cx="4853048" cy="3227741"/>
            <a:chOff x="633352" y="2667000"/>
            <a:chExt cx="4853048" cy="3227741"/>
          </a:xfrm>
        </p:grpSpPr>
        <p:pic>
          <p:nvPicPr>
            <p:cNvPr id="6146" name="Picture 2" descr="D:\[Infomation]\[개발자료]\[01.CCTV]\08.CCTV 메뉴얼\[켑춰파일]\20150713\이미지 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52" y="2667000"/>
              <a:ext cx="4853048" cy="3227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D:\[Infomation]\[개발자료]\[01.CCTV]\08.CCTV 메뉴얼\[켑춰파일]\20150713\이미지 9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819332"/>
              <a:ext cx="1931082" cy="92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모서리가 둥근 직사각형 13"/>
          <p:cNvSpPr/>
          <p:nvPr/>
        </p:nvSpPr>
        <p:spPr>
          <a:xfrm>
            <a:off x="2864999" y="4493106"/>
            <a:ext cx="486585" cy="18854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2743200" y="4343400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368067" y="4493106"/>
            <a:ext cx="486585" cy="18854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3781425" y="4343400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4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2180415" y="3011856"/>
            <a:ext cx="410385" cy="18854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2058616" y="2862150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43A14-76FA-49AD-BD98-BA3B49274542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38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55704" y="640765"/>
            <a:ext cx="83820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상단 검정 메뉴 상의 </a:t>
            </a:r>
            <a:r>
              <a:rPr kumimoji="0" lang="ko-KR" altLang="en-US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프로젝트관리</a:t>
            </a:r>
            <a:r>
              <a:rPr kumimoji="0" lang="en-US" altLang="ko-K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클릭 한 후</a:t>
            </a: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전체프</a:t>
            </a:r>
            <a:r>
              <a:rPr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린트</a:t>
            </a:r>
            <a:r>
              <a:rPr lang="ko-KR" altLang="en-US" sz="1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</a:t>
            </a:r>
            <a:r>
              <a:rPr lang="ko-KR" altLang="en-US" sz="11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클릭하여 </a:t>
            </a:r>
            <a:r>
              <a:rPr kumimoji="0" lang="ko-KR" altLang="en-US" sz="11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프로젝트</a:t>
            </a:r>
            <a:r>
              <a:rPr kumimoji="0" lang="en-US" altLang="ko-KR" sz="11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1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kumimoji="0" lang="en-US" altLang="ko-KR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</a:t>
            </a:r>
            <a:r>
              <a:rPr kumimoji="0" lang="en-US" altLang="ko-KR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내역서</a:t>
            </a:r>
            <a:r>
              <a:rPr kumimoji="0" lang="en-US" altLang="ko-KR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b="1" u="sng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재조원가표</a:t>
            </a:r>
            <a:r>
              <a:rPr kumimoji="0" lang="en-US" altLang="ko-KR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b="1" u="sng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설치원가표</a:t>
            </a:r>
            <a:r>
              <a:rPr kumimoji="0" lang="en-US" altLang="ko-KR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kumimoji="0" lang="ko-KR" altLang="en-US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b="1" u="sng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총괄표를</a:t>
            </a:r>
            <a:r>
              <a:rPr kumimoji="0" lang="ko-KR" altLang="en-US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확인하고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프린트를 하여 보고서를 만듭니다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74704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12. 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CCTV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담당자 작업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(6)</a:t>
            </a:r>
            <a:r>
              <a:rPr lang="en-US" altLang="ko-KR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전체프린트 후</a:t>
            </a:r>
            <a:r>
              <a:rPr lang="en-US" altLang="ko-KR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보고서 작성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6" name="Picture 2" descr="D:\[Infomation]\[개발자료]\[01.CCTV]\08.CCTV 메뉴얼\[켑춰파일]\20150713\이미지 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4" y="1828800"/>
            <a:ext cx="8225292" cy="28956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모서리가 둥근 직사각형 11"/>
          <p:cNvSpPr/>
          <p:nvPr/>
        </p:nvSpPr>
        <p:spPr>
          <a:xfrm>
            <a:off x="7315200" y="2844800"/>
            <a:ext cx="890521" cy="2794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7239000" y="2706667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[Infomation]\[개발자료]\[01.CCTV]\08.CCTV 메뉴얼\[켑춰파일]\20150713\이미지 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63" y="2590800"/>
            <a:ext cx="3962400" cy="3505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타원 17"/>
          <p:cNvSpPr/>
          <p:nvPr/>
        </p:nvSpPr>
        <p:spPr>
          <a:xfrm>
            <a:off x="3505200" y="2578079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00" y="2023929"/>
            <a:ext cx="5565127" cy="1213227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99" y="3401638"/>
            <a:ext cx="5565127" cy="1213227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98" y="4757706"/>
            <a:ext cx="5565127" cy="1213227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D2A51-85C1-4118-9E3F-18125B2FA871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39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835876" y="2344779"/>
            <a:ext cx="790900" cy="20161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74704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12. 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CCTV </a:t>
            </a: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담당자 작업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7)</a:t>
            </a:r>
            <a:r>
              <a:rPr lang="en-US" altLang="ko-KR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프로젝트</a:t>
            </a:r>
            <a:r>
              <a:rPr lang="en-US" altLang="ko-KR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lang="en-US" altLang="ko-KR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</a:t>
            </a:r>
            <a:r>
              <a:rPr lang="ko-KR" altLang="en-US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려</a:t>
            </a:r>
            <a:endParaRPr kumimoji="0"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55704" y="609600"/>
            <a:ext cx="8382000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접수 대기 상태의 문서를 확인합니다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 구조를 클릭하시면 상태가 접수완료로 변경됩니다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(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접수대기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반려 상태에서는 사용자가 내역서를 재전송 할 수 있습니다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프로젝트를 확인하시고 재전송을 요청하실 경우에는 </a:t>
            </a:r>
            <a:r>
              <a:rPr kumimoji="0"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반려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선택하시면 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(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반려된 프로젝트의 구조를 확인하시려면 상태를 접수완료로 변경하시고 </a:t>
            </a:r>
            <a:r>
              <a:rPr kumimoji="0"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상태정보 적용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눌러주시면 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sp>
        <p:nvSpPr>
          <p:cNvPr id="16" name="타원 15"/>
          <p:cNvSpPr/>
          <p:nvPr/>
        </p:nvSpPr>
        <p:spPr>
          <a:xfrm>
            <a:off x="5725429" y="2188411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844692" y="3725454"/>
            <a:ext cx="782083" cy="20161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5716106" y="3544479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962400" y="5700846"/>
            <a:ext cx="982029" cy="27622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3833812" y="5545044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6626776" y="2346937"/>
            <a:ext cx="558146" cy="20161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6516330" y="2190569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3609D-92EC-4E1A-B812-31E58B079CA7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4</a:t>
            </a:fld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67020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개요</a:t>
            </a:r>
            <a:endParaRPr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09600" y="814134"/>
            <a:ext cx="8382000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latinLnBrk="0" hangingPunct="0">
              <a:lnSpc>
                <a:spcPct val="200000"/>
              </a:lnSpc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CCTV 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ADMIN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시스템을 이용하여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작업한 원가산출 내역을 확인하고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 내역을 조절하여 재 산출하는 시스템입니다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eaLnBrk="0" latinLnBrk="0" hangingPunct="0">
              <a:lnSpc>
                <a:spcPct val="150000"/>
              </a:lnSpc>
            </a:pP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② 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자재사전과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노임사전이 데이터베이스로 구축되어 있습니다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eaLnBrk="0" latinLnBrk="0" hangingPunct="0">
              <a:lnSpc>
                <a:spcPct val="200000"/>
              </a:lnSpc>
            </a:pP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③  CCTV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내역서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원가계산서를 사용자가 프로젝트 별로 저장하여 관리할 수 있습니다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 eaLnBrk="0" latinLnBrk="0" hangingPunct="0">
              <a:lnSpc>
                <a:spcPct val="200000"/>
              </a:lnSpc>
            </a:pP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④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 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CCTV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산출내역은 웹 화면 형태로 보여지며 각 산출내역은 프린트 및 엑셀 저장 할 수 있습니다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just" eaLnBrk="0" latinLnBrk="0" hangingPunct="0">
              <a:lnSpc>
                <a:spcPct val="200000"/>
              </a:lnSpc>
            </a:pP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⑤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내역서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및 원가계산서의 단가 및 상세 내역을 조절하여 결과서 내역을 직관적으로 확인 할 수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28600" indent="-228600" algn="just" eaLnBrk="0" latinLnBrk="0" hangingPunct="0">
              <a:lnSpc>
                <a:spcPct val="200000"/>
              </a:lnSpc>
              <a:buFont typeface="+mj-ea"/>
              <a:buAutoNum type="circleNumDbPlain" startAt="6"/>
            </a:pP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작성한 내역서의 현재 상태를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다른 프로젝트 이름으로 저장하는 기능을 구현하여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내역서의 작업 이력을 구현할 수 있습니다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59336" y="327213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프로그램 </a:t>
            </a: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시작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(1)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40336" y="3819436"/>
            <a:ext cx="8382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바탕화면에 생성된 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“[</a:t>
            </a:r>
            <a:r>
              <a:rPr lang="en-US" altLang="ko-KR" sz="110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cctvadmin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]”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아이콘을 실행합니다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② 아이콘을 클릭하면 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SJ CCTV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 실행됩니다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6" name="Picture 2" descr="C:\Users\SJTECH2\Documents\네이트온 받은 파일\이미지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1324642" cy="1305719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모서리가 둥근 직사각형 9"/>
          <p:cNvSpPr/>
          <p:nvPr/>
        </p:nvSpPr>
        <p:spPr>
          <a:xfrm>
            <a:off x="6225347" y="4034994"/>
            <a:ext cx="1577789" cy="163390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6086193" y="3967878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SJTECH2\Desktop\업무\cctv psd\관리자메뉴얼이미지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39" y="864381"/>
            <a:ext cx="3648511" cy="2297313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6" y="3594071"/>
            <a:ext cx="3658932" cy="2312619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A5C81-2CA8-4475-B232-2308348A1900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5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7746025" y="4666994"/>
            <a:ext cx="381000" cy="1524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89432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프로그램 </a:t>
            </a: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시작 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(2)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70432" y="640765"/>
            <a:ext cx="8382000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관리자 아이디와 비밀번호를 입력 후 </a:t>
            </a:r>
            <a:r>
              <a:rPr lang="en-US" altLang="ko-KR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sign in</a:t>
            </a:r>
            <a:r>
              <a:rPr lang="en-US" altLang="ko-KR" sz="1100" dirty="0" smtClean="0">
                <a:solidFill>
                  <a:schemeClr val="accent3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클릭합니다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②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매뉴얼</a:t>
            </a:r>
            <a:r>
              <a:rPr lang="ko-KR" altLang="en-US" sz="1100" dirty="0" smtClean="0">
                <a:solidFill>
                  <a:schemeClr val="accent3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클릭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프로그램 사용방법에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대한</a:t>
            </a:r>
            <a:endParaRPr kumimoji="0" lang="en-US" altLang="ko-KR" sz="11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페이지를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볼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 있습니다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ko-KR" altLang="en-US" sz="1100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defRPr/>
            </a:pP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7851753" y="2156775"/>
            <a:ext cx="487362" cy="471486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5010191" y="1363916"/>
            <a:ext cx="1391769" cy="8733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4886405" y="1235328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7729515" y="2019202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74704" y="358140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파일 </a:t>
            </a: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</a:t>
            </a: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(1)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55704" y="4122450"/>
            <a:ext cx="838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업체에서 전송한 파일을 확인합니다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②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업체에서 전송 시 담당자 화면에 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접수대기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 표시됩니다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업체에서 내역작업을 저장한 후 지방청을 지정하여 서버로</a:t>
            </a:r>
            <a:endParaRPr kumimoji="0" lang="en-US" altLang="ko-KR" sz="1100" b="1" dirty="0" smtClean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전송하며 담당자는 별도의 </a:t>
            </a:r>
            <a:r>
              <a:rPr kumimoji="0" lang="ko-KR" altLang="en-US" sz="1100" b="1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과정없이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바로 볼 수 있습니다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)</a:t>
            </a:r>
            <a:endParaRPr kumimoji="0" lang="en-US" altLang="ko-KR" sz="11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7594578" y="4502575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00" y="2023929"/>
            <a:ext cx="5565127" cy="1213227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99" y="3401638"/>
            <a:ext cx="5565127" cy="1213227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98" y="4757706"/>
            <a:ext cx="5565127" cy="1213227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D2A51-85C1-4118-9E3F-18125B2FA871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6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835876" y="2344779"/>
            <a:ext cx="790900" cy="20161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74704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파일 </a:t>
            </a: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(2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55704" y="609600"/>
            <a:ext cx="8382000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ko-KR" altLang="en-US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접수 대기 상태의 문서를 확인합니다</a:t>
            </a:r>
            <a:r>
              <a:rPr lang="en-US" altLang="ko-KR" sz="11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 구조를 클릭하시면 상태가 접수완료로 변경됩니다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(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접수대기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반려 상태에서는 사용자가 내역서를 재전송 할 수 있습니다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프로젝트를 확인하시고 재전송을 요청하실 경우에는 </a:t>
            </a:r>
            <a:r>
              <a:rPr kumimoji="0"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반려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선택하시면 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(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반려된 프로젝트의 구조를 확인하시려면 상태를 접수완료로 변경하시고 </a:t>
            </a:r>
            <a:r>
              <a:rPr kumimoji="0"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상태정보 적용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눌러주시면 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sp>
        <p:nvSpPr>
          <p:cNvPr id="16" name="타원 15"/>
          <p:cNvSpPr/>
          <p:nvPr/>
        </p:nvSpPr>
        <p:spPr>
          <a:xfrm>
            <a:off x="5725429" y="2188411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844692" y="3725454"/>
            <a:ext cx="782083" cy="20161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5716106" y="3544479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962400" y="5700846"/>
            <a:ext cx="982029" cy="27622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3833812" y="5545044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6626776" y="2346937"/>
            <a:ext cx="558146" cy="20161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6516330" y="2190569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55704" y="640765"/>
            <a:ext cx="838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업체의 구매작업 정보를 확인합니다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프로젝트구조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클릭합니다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구매작업 내역을 확인하는 페이지로 이동합니다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defRPr/>
            </a:pP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50" y="1600200"/>
            <a:ext cx="6931337" cy="4380934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74704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lang="ko-KR" altLang="en-US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 조회 </a:t>
            </a:r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(1)</a:t>
            </a:r>
            <a:endParaRPr kumimoji="0"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7A492-7331-46FF-9462-D6CD827D3F17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7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508956" y="3680682"/>
            <a:ext cx="790900" cy="20161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6398509" y="3524314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55704" y="640765"/>
            <a:ext cx="83820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처음 여는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프로젝트는 전송된 내역의 초기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상태로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자동 저장되며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작업내역에 적용됩니다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r>
              <a:rPr lang="ko-KR" altLang="en-US" sz="11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작업내역을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클릭합니다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작업내역에</a:t>
            </a: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kumimoji="0" lang="ko-KR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공사 명</a:t>
            </a:r>
            <a:r>
              <a:rPr kumimoji="0" lang="en-US" altLang="ko-KR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kumimoji="0" lang="ko-KR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원본</a:t>
            </a:r>
            <a:r>
              <a:rPr kumimoji="0" lang="en-US" altLang="ko-KR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으로  저장됩니다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74704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내역조회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(2)_</a:t>
            </a:r>
            <a:r>
              <a:rPr lang="ko-KR" altLang="en-US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자동저장</a:t>
            </a:r>
            <a:endParaRPr kumimoji="0"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7A492-7331-46FF-9462-D6CD827D3F17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8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6" name="Picture 2" descr="D:\[Infomation]\[개발자료]\[01.CCTV]\08.CCTV 메뉴얼\[켑춰파일]\20150713\이미지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748758"/>
            <a:ext cx="4937532" cy="3280442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모서리가 둥근 직사각형 14"/>
          <p:cNvSpPr/>
          <p:nvPr/>
        </p:nvSpPr>
        <p:spPr>
          <a:xfrm>
            <a:off x="5843589" y="2105791"/>
            <a:ext cx="419940" cy="20161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6263528" y="2108993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[Infomation]\[개발자료]\[01.CCTV]\08.CCTV 메뉴얼\[켑춰파일]\20150713\이미지 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25" y="1748760"/>
            <a:ext cx="2655475" cy="2102330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모서리가 둥근 직사각형 12"/>
          <p:cNvSpPr/>
          <p:nvPr/>
        </p:nvSpPr>
        <p:spPr>
          <a:xfrm>
            <a:off x="6263528" y="3352800"/>
            <a:ext cx="1051671" cy="13698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7239000" y="3460638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55704" y="640765"/>
            <a:ext cx="83820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① 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만약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현재 작업하는 프로젝트를 중간 저장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또는 작업이력을  남기려 한다면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프로젝트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명을 수정하고 진행하시기 바랍니다</a:t>
            </a:r>
            <a:r>
              <a:rPr lang="en-US" altLang="ko-KR" sz="1100" b="1" u="sng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0" lang="ko-KR" altLang="en-US" sz="1100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② 작업 중인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명을 클릭합니다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③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작업 중인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의 상세 정보 화면에서 하단의 </a:t>
            </a:r>
            <a:r>
              <a:rPr kumimoji="0" lang="ko-KR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수정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실행합니다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④ 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상단의 프로젝트 명을 수정하고 하단의 </a:t>
            </a:r>
            <a:r>
              <a:rPr kumimoji="0" lang="ko-KR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수정</a:t>
            </a:r>
            <a:r>
              <a:rPr kumimoji="0"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실행합니다</a:t>
            </a:r>
            <a:r>
              <a:rPr kumimoji="0"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(※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주의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단가교체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b="1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요율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수정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등의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작업 후에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0" lang="en-US" altLang="ko-KR" sz="1100" b="1" dirty="0" smtClean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프로젝트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명을 수정했다면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반듯이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설치원가 금액과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제조원가 금액을 확인하시고 작업을 진행하여 주시기 바랍니다</a:t>
            </a:r>
            <a:r>
              <a:rPr kumimoji="0" lang="en-US" altLang="ko-KR" sz="11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)</a:t>
            </a:r>
            <a:endParaRPr kumimoji="0" lang="en-US" altLang="ko-KR" sz="11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74704" y="99715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sz="2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내역조회</a:t>
            </a:r>
            <a:r>
              <a:rPr lang="en-US" altLang="ko-KR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(3)</a:t>
            </a:r>
            <a:r>
              <a:rPr lang="en-US" altLang="ko-KR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프로젝트</a:t>
            </a:r>
            <a:r>
              <a:rPr lang="en-US" altLang="ko-KR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공사</a:t>
            </a:r>
            <a:r>
              <a:rPr lang="en-US" altLang="ko-KR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 수정</a:t>
            </a:r>
            <a:endParaRPr kumimoji="0"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SJ CCTV ADMIN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7A492-7331-46FF-9462-D6CD827D3F17}" type="slidenum"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9</a:t>
            </a:fld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194" name="Picture 2" descr="D:\[Infomation]\[개발자료]\[01.CCTV]\08.CCTV 메뉴얼\[켑춰파일]\20150713\이미지 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4" y="2209800"/>
            <a:ext cx="5257800" cy="1981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[Infomation]\[개발자료]\[01.CCTV]\08.CCTV 메뉴얼\[켑춰파일]\20150713\이미지 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4" y="4348163"/>
            <a:ext cx="2087496" cy="182403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[Infomation]\[개발자료]\[01.CCTV]\08.CCTV 메뉴얼\[켑춰파일]\20150713\이미지 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62" y="4348162"/>
            <a:ext cx="3760787" cy="182403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2795067" y="4348163"/>
            <a:ext cx="2386533" cy="1824037"/>
            <a:chOff x="2795067" y="4043363"/>
            <a:chExt cx="2386533" cy="1824037"/>
          </a:xfrm>
        </p:grpSpPr>
        <p:pic>
          <p:nvPicPr>
            <p:cNvPr id="1026" name="Picture 2" descr="D:\[Infomation]\[개발자료]\[01.CCTV]\08.CCTV 메뉴얼\[켑춰파일]\20150713\이미지 1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067" y="4043363"/>
              <a:ext cx="2386533" cy="182403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[Infomation]\[개발자료]\[01.CCTV]\08.CCTV 메뉴얼\[켑춰파일]\20150713\이미지 2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927" y="4650134"/>
              <a:ext cx="658812" cy="52387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모서리가 둥근 직사각형 13"/>
          <p:cNvSpPr/>
          <p:nvPr/>
        </p:nvSpPr>
        <p:spPr>
          <a:xfrm>
            <a:off x="1524000" y="3429000"/>
            <a:ext cx="685800" cy="1524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2187789" y="3248025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600200" y="5943600"/>
            <a:ext cx="266700" cy="1524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866900" y="5815012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124200" y="4648200"/>
            <a:ext cx="685800" cy="1524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3787989" y="4467225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4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895725" y="6019800"/>
            <a:ext cx="266700" cy="1524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4162425" y="5891212"/>
            <a:ext cx="257175" cy="2571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4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마1">
  <a:themeElements>
    <a:clrScheme name="각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기류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기류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5892</TotalTime>
  <Words>2328</Words>
  <Application>Microsoft Office PowerPoint</Application>
  <PresentationFormat>화면 슬라이드 쇼(4:3)</PresentationFormat>
  <Paragraphs>414</Paragraphs>
  <Slides>39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0" baseType="lpstr">
      <vt:lpstr>테마1</vt:lpstr>
      <vt:lpstr>SJ CCTV ADMIN  Web ver.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CADES CCTV</dc:title>
  <dc:creator>구팀장</dc:creator>
  <cp:lastModifiedBy>Ultrazzzzzzzzzz</cp:lastModifiedBy>
  <cp:revision>539</cp:revision>
  <cp:lastPrinted>2015-03-03T05:06:48Z</cp:lastPrinted>
  <dcterms:created xsi:type="dcterms:W3CDTF">2009-09-09T02:31:20Z</dcterms:created>
  <dcterms:modified xsi:type="dcterms:W3CDTF">2015-07-20T06:32:42Z</dcterms:modified>
</cp:coreProperties>
</file>